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0" r:id="rId10"/>
    <p:sldId id="270" r:id="rId11"/>
    <p:sldId id="263" r:id="rId12"/>
    <p:sldId id="269" r:id="rId13"/>
    <p:sldId id="261" r:id="rId14"/>
    <p:sldId id="264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3" d="100"/>
          <a:sy n="173" d="100"/>
        </p:scale>
        <p:origin x="-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E20A-EDAD-0941-85B1-EB942CC070AB}" type="datetimeFigureOut">
              <a:rPr lang="en-US" smtClean="0"/>
              <a:pPr/>
              <a:t>7/20/14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A6CE-9DD0-3C4B-B6CB-7B0A1B358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E20A-EDAD-0941-85B1-EB942CC070AB}" type="datetimeFigureOut">
              <a:rPr lang="en-US" smtClean="0"/>
              <a:pPr/>
              <a:t>7/20/14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A6CE-9DD0-3C4B-B6CB-7B0A1B358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6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E20A-EDAD-0941-85B1-EB942CC070AB}" type="datetimeFigureOut">
              <a:rPr lang="en-US" smtClean="0"/>
              <a:pPr/>
              <a:t>7/20/14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A6CE-9DD0-3C4B-B6CB-7B0A1B358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2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ption Illustr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6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5933A7-69EE-42AF-AC4F-C69ED7887D96}" type="datetimeFigureOut">
              <a:rPr lang="en-US" smtClean="0"/>
              <a:pPr/>
              <a:t>7/20/14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98B52-6819-4A7E-9A50-87EF2DBFC8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 anchor="t" anchorCtr="0"/>
          <a:lstStyle>
            <a:lvl1pPr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805934"/>
            <a:ext cx="3733800" cy="381000"/>
          </a:xfrm>
        </p:spPr>
        <p:txBody>
          <a:bodyPr/>
          <a:lstStyle>
            <a:lvl1pPr marL="109728" indent="0">
              <a:buNone/>
              <a:defRPr lang="en-US" sz="18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option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80593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Option:</a:t>
            </a:r>
            <a:r>
              <a:rPr lang="en-US" baseline="0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3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E20A-EDAD-0941-85B1-EB942CC070AB}" type="datetimeFigureOut">
              <a:rPr lang="en-US" smtClean="0"/>
              <a:pPr/>
              <a:t>7/20/14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A6CE-9DD0-3C4B-B6CB-7B0A1B358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1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E20A-EDAD-0941-85B1-EB942CC070AB}" type="datetimeFigureOut">
              <a:rPr lang="en-US" smtClean="0"/>
              <a:pPr/>
              <a:t>7/20/14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A6CE-9DD0-3C4B-B6CB-7B0A1B358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6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E20A-EDAD-0941-85B1-EB942CC070AB}" type="datetimeFigureOut">
              <a:rPr lang="en-US" smtClean="0"/>
              <a:pPr/>
              <a:t>7/20/14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A6CE-9DD0-3C4B-B6CB-7B0A1B358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1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E20A-EDAD-0941-85B1-EB942CC070AB}" type="datetimeFigureOut">
              <a:rPr lang="en-US" smtClean="0"/>
              <a:pPr/>
              <a:t>7/20/14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A6CE-9DD0-3C4B-B6CB-7B0A1B358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1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E20A-EDAD-0941-85B1-EB942CC070AB}" type="datetimeFigureOut">
              <a:rPr lang="en-US" smtClean="0"/>
              <a:pPr/>
              <a:t>7/20/14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A6CE-9DD0-3C4B-B6CB-7B0A1B358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9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E20A-EDAD-0941-85B1-EB942CC070AB}" type="datetimeFigureOut">
              <a:rPr lang="en-US" smtClean="0"/>
              <a:pPr/>
              <a:t>7/20/14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A6CE-9DD0-3C4B-B6CB-7B0A1B358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E20A-EDAD-0941-85B1-EB942CC070AB}" type="datetimeFigureOut">
              <a:rPr lang="en-US" smtClean="0"/>
              <a:pPr/>
              <a:t>7/20/14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A6CE-9DD0-3C4B-B6CB-7B0A1B358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7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E20A-EDAD-0941-85B1-EB942CC070AB}" type="datetimeFigureOut">
              <a:rPr lang="en-US" smtClean="0"/>
              <a:pPr/>
              <a:t>7/20/14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A6CE-9DD0-3C4B-B6CB-7B0A1B358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0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E20A-EDAD-0941-85B1-EB942CC070AB}" type="datetimeFigureOut">
              <a:rPr lang="en-US" smtClean="0"/>
              <a:pPr/>
              <a:t>7/20/14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A6CE-9DD0-3C4B-B6CB-7B0A1B358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7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://54.83.33.219/epad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cancerimagingarchive.net/display/Public/Wiki" TargetMode="External"/><Relationship Id="rId3" Type="http://schemas.openxmlformats.org/officeDocument/2006/relationships/hyperlink" Target="https://tcga-data.nci.nih.gov/tcga/tcgaHome2.js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911844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guidelines for developing successful</a:t>
            </a:r>
            <a:br>
              <a:rPr lang="en-US" sz="2800" dirty="0" smtClean="0"/>
            </a:br>
            <a:r>
              <a:rPr lang="en-US" sz="3600" dirty="0" smtClean="0"/>
              <a:t>RADIOGENOMIC </a:t>
            </a:r>
            <a:r>
              <a:rPr lang="en-US" dirty="0"/>
              <a:t>research teams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43305" y="2656891"/>
            <a:ext cx="7157370" cy="201218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NCI The Cancer Genome Atlas (TCGA)</a:t>
            </a:r>
          </a:p>
          <a:p>
            <a:endParaRPr lang="en-US" sz="6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6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Cancer Imaging Archive (TCIA)</a:t>
            </a:r>
          </a:p>
          <a:p>
            <a:endParaRPr lang="en-US" sz="6200" dirty="0" smtClean="0"/>
          </a:p>
          <a:p>
            <a:endParaRPr lang="en-US" sz="6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6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Processes modeled on multi-year experience of following teams:</a:t>
            </a:r>
          </a:p>
          <a:p>
            <a:pPr>
              <a:lnSpc>
                <a:spcPct val="120000"/>
              </a:lnSpc>
            </a:pPr>
            <a:r>
              <a:rPr lang="en-US" sz="6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Brain: GBM &amp; LGG - Breast: BRCA - Renal: KIRC - Ovarian: OV</a:t>
            </a:r>
          </a:p>
          <a:p>
            <a:endParaRPr lang="en-US" sz="2200" dirty="0"/>
          </a:p>
        </p:txBody>
      </p:sp>
      <p:sp>
        <p:nvSpPr>
          <p:cNvPr id="2" name="Up-Down Arrow 1"/>
          <p:cNvSpPr/>
          <p:nvPr/>
        </p:nvSpPr>
        <p:spPr>
          <a:xfrm>
            <a:off x="4382513" y="2972964"/>
            <a:ext cx="227568" cy="468954"/>
          </a:xfrm>
          <a:prstGeom prst="upDown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2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Reader Agreement Example: </a:t>
            </a:r>
            <a:r>
              <a:rPr lang="en-US" sz="3100" dirty="0" err="1" smtClean="0"/>
              <a:t>Klippendorf</a:t>
            </a:r>
            <a:r>
              <a:rPr lang="en-US" sz="3100" dirty="0" smtClean="0"/>
              <a:t> alpha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 </a:t>
            </a:r>
            <a:r>
              <a:rPr lang="en-US" sz="2000" dirty="0" err="1" smtClean="0"/>
              <a:t>Dr</a:t>
            </a:r>
            <a:r>
              <a:rPr lang="en-US" sz="2000" dirty="0" smtClean="0"/>
              <a:t> Erich Huang, NCI </a:t>
            </a:r>
            <a:r>
              <a:rPr lang="en-US" sz="2000" dirty="0" err="1" smtClean="0"/>
              <a:t>Bioinformatician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12" y="1337294"/>
            <a:ext cx="7631775" cy="49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6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Reading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6667" cy="4525963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olicit radiologist </a:t>
            </a:r>
            <a:r>
              <a:rPr lang="en-US" dirty="0"/>
              <a:t>expert reviewers </a:t>
            </a:r>
          </a:p>
          <a:p>
            <a:r>
              <a:rPr lang="en-US" dirty="0" smtClean="0"/>
              <a:t>readers </a:t>
            </a:r>
            <a:r>
              <a:rPr lang="en-US" dirty="0"/>
              <a:t>will be set up with an </a:t>
            </a:r>
            <a:r>
              <a:rPr lang="en-US" dirty="0" smtClean="0"/>
              <a:t>individual accounts on research </a:t>
            </a:r>
            <a:r>
              <a:rPr lang="en-US" dirty="0"/>
              <a:t>image viewer (</a:t>
            </a:r>
            <a:r>
              <a:rPr lang="en-US" dirty="0" err="1"/>
              <a:t>ePAD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assign </a:t>
            </a:r>
            <a:r>
              <a:rPr lang="en-US" dirty="0"/>
              <a:t>readers </a:t>
            </a:r>
            <a:r>
              <a:rPr lang="en-US" dirty="0" smtClean="0"/>
              <a:t>their assessment cases in batches</a:t>
            </a:r>
          </a:p>
          <a:p>
            <a:r>
              <a:rPr lang="en-US" dirty="0" smtClean="0"/>
              <a:t>Data collected, discussed </a:t>
            </a:r>
            <a:r>
              <a:rPr lang="en-US" dirty="0"/>
              <a:t>and </a:t>
            </a:r>
            <a:r>
              <a:rPr lang="en-US" dirty="0" err="1" smtClean="0"/>
              <a:t>QC’d</a:t>
            </a:r>
            <a:r>
              <a:rPr lang="en-US" dirty="0" smtClean="0"/>
              <a:t> </a:t>
            </a:r>
            <a:r>
              <a:rPr lang="en-US" dirty="0"/>
              <a:t>while in process to </a:t>
            </a:r>
            <a:r>
              <a:rPr lang="en-US" dirty="0" smtClean="0"/>
              <a:t>remediate problems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2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66" y="646052"/>
            <a:ext cx="8484533" cy="6024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6630" y="240087"/>
            <a:ext cx="404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http://54.83.33.219/epad/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64938" y="276720"/>
            <a:ext cx="2308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usr</a:t>
            </a:r>
            <a:r>
              <a:rPr lang="en-US" sz="1400" dirty="0" smtClean="0"/>
              <a:t> </a:t>
            </a:r>
            <a:r>
              <a:rPr lang="en-US" sz="1400" dirty="0" err="1" smtClean="0"/>
              <a:t>jaffe</a:t>
            </a:r>
            <a:r>
              <a:rPr lang="en-US" sz="1400" dirty="0" smtClean="0"/>
              <a:t>   </a:t>
            </a:r>
            <a:r>
              <a:rPr lang="en-US" sz="1400" dirty="0" err="1" smtClean="0"/>
              <a:t>pwd</a:t>
            </a:r>
            <a:r>
              <a:rPr lang="en-US" sz="1400" dirty="0" smtClean="0"/>
              <a:t>  </a:t>
            </a:r>
            <a:r>
              <a:rPr lang="en-US" sz="1400" dirty="0" err="1" smtClean="0"/>
              <a:t>lgg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630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Team defines size of each case reader cohort (3 or more as feasible)</a:t>
            </a:r>
          </a:p>
          <a:p>
            <a:r>
              <a:rPr lang="en-US" dirty="0" smtClean="0"/>
              <a:t>Initiate </a:t>
            </a:r>
            <a:r>
              <a:rPr lang="en-US" dirty="0"/>
              <a:t>reads on a limited number of test cases</a:t>
            </a:r>
          </a:p>
          <a:p>
            <a:r>
              <a:rPr lang="en-US" dirty="0"/>
              <a:t>Trouble-shoot by T-con discussions with minutes taken and provided by NCI</a:t>
            </a:r>
          </a:p>
          <a:p>
            <a:r>
              <a:rPr lang="en-US" dirty="0" smtClean="0"/>
              <a:t>Final review by team of reader consistency on training set.</a:t>
            </a:r>
          </a:p>
          <a:p>
            <a:r>
              <a:rPr lang="en-US" dirty="0" smtClean="0"/>
              <a:t>Perform re-training if necessary</a:t>
            </a:r>
          </a:p>
        </p:txBody>
      </p:sp>
    </p:spTree>
    <p:extLst>
      <p:ext uri="{BB962C8B-B14F-4D97-AF65-F5344CB8AC3E}">
        <p14:creationId xmlns:p14="http://schemas.microsoft.com/office/powerpoint/2010/main" val="266908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Enhancing Visual Observations by Developing Quantitative Computation Methods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Proceeding from </a:t>
            </a:r>
            <a:r>
              <a:rPr lang="en-US" dirty="0" smtClean="0"/>
              <a:t>expert observations </a:t>
            </a:r>
            <a:r>
              <a:rPr lang="en-US" dirty="0"/>
              <a:t>to quantitative </a:t>
            </a:r>
            <a:r>
              <a:rPr lang="en-US" dirty="0" smtClean="0"/>
              <a:t>computational methods/processes</a:t>
            </a:r>
          </a:p>
          <a:p>
            <a:r>
              <a:rPr lang="en-US" dirty="0" smtClean="0"/>
              <a:t>Team chooses computational partner(s) to explore objective computational methods</a:t>
            </a:r>
          </a:p>
          <a:p>
            <a:r>
              <a:rPr lang="en-US" dirty="0"/>
              <a:t>e</a:t>
            </a:r>
            <a:r>
              <a:rPr lang="en-US" dirty="0" smtClean="0"/>
              <a:t>.g.: common computational approaches</a:t>
            </a:r>
          </a:p>
          <a:p>
            <a:pPr lvl="1"/>
            <a:r>
              <a:rPr lang="en-US" dirty="0" smtClean="0"/>
              <a:t>Calculation of shape/boundary/gradient/texture properties with or without expert placed seed points (2D/3D)</a:t>
            </a:r>
          </a:p>
          <a:p>
            <a:pPr lvl="1"/>
            <a:r>
              <a:rPr lang="en-US" dirty="0" smtClean="0"/>
              <a:t>Artificial intelligence and neural net methods that meld clinical/path data with found spatial tumor object properties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results harvesting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and paper submission planning with deadlines</a:t>
            </a:r>
          </a:p>
          <a:p>
            <a:r>
              <a:rPr lang="en-US" dirty="0" smtClean="0"/>
              <a:t>Analytic approach discussed with team cross-disciplinary advisors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mphasis: TCGA ‘</a:t>
            </a:r>
            <a:r>
              <a:rPr lang="en-US" dirty="0" err="1" smtClean="0"/>
              <a:t>omic</a:t>
            </a:r>
            <a:r>
              <a:rPr lang="en-US" dirty="0" smtClean="0"/>
              <a:t> correlations, survival, 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2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600200"/>
            <a:ext cx="856475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Start expert team formation once pre-surgical tumor type TCIA image collection has reached statistically robust size of &gt; 100 cases </a:t>
            </a:r>
          </a:p>
          <a:p>
            <a:r>
              <a:rPr lang="en-US" dirty="0" smtClean="0"/>
              <a:t>Log/list inventory of scan types of each case available (e.g. CT type, MR pulse sequences,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sz="2000" dirty="0" smtClean="0">
                <a:hlinkClick r:id="rId2"/>
              </a:rPr>
              <a:t>https://wiki.cancerimagingarchive.net/display/Public/Wiki</a:t>
            </a:r>
            <a:endParaRPr lang="en-US" sz="2000" dirty="0" smtClean="0"/>
          </a:p>
          <a:p>
            <a:r>
              <a:rPr lang="en-US" dirty="0" smtClean="0"/>
              <a:t>List/publish </a:t>
            </a:r>
            <a:r>
              <a:rPr lang="en-US" dirty="0"/>
              <a:t>c</a:t>
            </a:r>
            <a:r>
              <a:rPr lang="en-US" dirty="0" smtClean="0"/>
              <a:t>linical data field available from TCGA Data Portal for that tumor type</a:t>
            </a:r>
          </a:p>
          <a:p>
            <a:pPr lvl="1"/>
            <a:r>
              <a:rPr lang="en-US" sz="1800" dirty="0" smtClean="0">
                <a:hlinkClick r:id="rId3"/>
              </a:rPr>
              <a:t>https://tcga-data.nci.nih.gov/tcga/tcgaHome2.jsp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8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interested clinical image experts</a:t>
            </a:r>
          </a:p>
          <a:p>
            <a:r>
              <a:rPr lang="en-US" dirty="0"/>
              <a:t>A</a:t>
            </a:r>
            <a:r>
              <a:rPr lang="en-US" dirty="0" smtClean="0"/>
              <a:t>sk them to outreach to expert image reader colleagues known to them (~ a dozen or so)</a:t>
            </a:r>
          </a:p>
          <a:p>
            <a:r>
              <a:rPr lang="en-US" dirty="0" smtClean="0"/>
              <a:t>Ask or suggest advisory colleagues with tumor relevant expertise in genetics, oncology, stats</a:t>
            </a:r>
          </a:p>
          <a:p>
            <a:r>
              <a:rPr lang="en-US" dirty="0" smtClean="0"/>
              <a:t>Define governance/communication processes</a:t>
            </a:r>
          </a:p>
          <a:p>
            <a:pPr lvl="1"/>
            <a:r>
              <a:rPr lang="en-US" dirty="0" smtClean="0"/>
              <a:t>T-con schedule; reading parameters; collegial and publication/authorship/citation understandings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7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generates v.1 structured-reporting </a:t>
            </a:r>
          </a:p>
          <a:p>
            <a:pPr lvl="1"/>
            <a:r>
              <a:rPr lang="en-US" sz="2400" dirty="0" smtClean="0"/>
              <a:t>CRF “feature set” pick-list with quantitative elements</a:t>
            </a:r>
          </a:p>
          <a:p>
            <a:r>
              <a:rPr lang="en-US" dirty="0" smtClean="0"/>
              <a:t>Team constructs Visual Manual depicting each feature listed choice element</a:t>
            </a:r>
          </a:p>
          <a:p>
            <a:r>
              <a:rPr lang="en-US" dirty="0" smtClean="0"/>
              <a:t>NCI CIP creates Wiki and Google-doc sites specific to team</a:t>
            </a:r>
          </a:p>
          <a:p>
            <a:r>
              <a:rPr lang="en-US" dirty="0" smtClean="0"/>
              <a:t>Training set case-list created </a:t>
            </a:r>
          </a:p>
          <a:p>
            <a:pPr lvl="1"/>
            <a:r>
              <a:rPr lang="en-US" sz="2400" dirty="0" smtClean="0"/>
              <a:t>sparing TCGA cases if possible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853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TCGA Breast Imaging Scoring Visual Guide v8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BI-RADS, but more granular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1675" y="866196"/>
            <a:ext cx="311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Example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3496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54683"/>
            <a:ext cx="8229600" cy="4068763"/>
          </a:xfrm>
        </p:spPr>
        <p:txBody>
          <a:bodyPr>
            <a:noAutofit/>
          </a:bodyPr>
          <a:lstStyle/>
          <a:p>
            <a:r>
              <a:rPr lang="en-US" sz="1600" dirty="0"/>
              <a:t>1.1 Breast Observations </a:t>
            </a:r>
            <a:r>
              <a:rPr lang="en-US" sz="1600" dirty="0" smtClean="0"/>
              <a:t>– Extent</a:t>
            </a:r>
          </a:p>
          <a:p>
            <a:r>
              <a:rPr lang="en-US" sz="1600" dirty="0" smtClean="0"/>
              <a:t>1.2 Breast Observations - Flag for extensive heterogeneous disease</a:t>
            </a:r>
            <a:endParaRPr lang="en-US" sz="1600" dirty="0"/>
          </a:p>
          <a:p>
            <a:r>
              <a:rPr lang="en-US" sz="1600" dirty="0" smtClean="0"/>
              <a:t>1.3 </a:t>
            </a:r>
            <a:r>
              <a:rPr lang="en-US" sz="1600" dirty="0"/>
              <a:t>Breast Observations - </a:t>
            </a:r>
            <a:r>
              <a:rPr lang="en-US" sz="1600" dirty="0" err="1" smtClean="0"/>
              <a:t>Fibroglandular</a:t>
            </a:r>
            <a:endParaRPr lang="en-US" sz="1600" dirty="0"/>
          </a:p>
          <a:p>
            <a:r>
              <a:rPr lang="en-US" sz="1600" dirty="0" smtClean="0"/>
              <a:t>1.4 </a:t>
            </a:r>
            <a:r>
              <a:rPr lang="en-US" sz="1600" dirty="0"/>
              <a:t>Breast Observations </a:t>
            </a:r>
            <a:r>
              <a:rPr lang="en-US" sz="1600" dirty="0" smtClean="0"/>
              <a:t>– Background</a:t>
            </a:r>
          </a:p>
          <a:p>
            <a:r>
              <a:rPr lang="en-US" sz="1600" dirty="0" smtClean="0"/>
              <a:t>1.5 </a:t>
            </a:r>
            <a:r>
              <a:rPr lang="en-US" sz="1600" dirty="0"/>
              <a:t>Breast Observations - Associated </a:t>
            </a:r>
            <a:r>
              <a:rPr lang="en-US" sz="1600" dirty="0" smtClean="0"/>
              <a:t>Features</a:t>
            </a:r>
          </a:p>
          <a:p>
            <a:r>
              <a:rPr lang="en-US" sz="1600" dirty="0" smtClean="0"/>
              <a:t>1.6 </a:t>
            </a:r>
            <a:r>
              <a:rPr lang="en-US" sz="1600" dirty="0"/>
              <a:t>Breast Observations </a:t>
            </a:r>
            <a:r>
              <a:rPr lang="en-US" sz="1600" dirty="0" smtClean="0"/>
              <a:t>– Select the Dominant Finding </a:t>
            </a:r>
          </a:p>
          <a:p>
            <a:r>
              <a:rPr lang="en-US" sz="1600" dirty="0"/>
              <a:t>2.1 Mass Observations – Breast </a:t>
            </a:r>
            <a:r>
              <a:rPr lang="en-US" sz="1600" dirty="0" smtClean="0"/>
              <a:t>Side</a:t>
            </a:r>
          </a:p>
          <a:p>
            <a:r>
              <a:rPr lang="en-US" sz="1600" dirty="0"/>
              <a:t>2.2 Mass Observations - Shape    </a:t>
            </a:r>
          </a:p>
          <a:p>
            <a:r>
              <a:rPr lang="en-US" sz="1600" dirty="0"/>
              <a:t>2.3 Mass Observations - </a:t>
            </a:r>
            <a:r>
              <a:rPr lang="en-US" sz="1600" dirty="0" smtClean="0"/>
              <a:t>Internal </a:t>
            </a:r>
            <a:r>
              <a:rPr lang="en-US" sz="1600" dirty="0"/>
              <a:t>Enhancement </a:t>
            </a:r>
            <a:endParaRPr lang="en-US" sz="1600" dirty="0" smtClean="0"/>
          </a:p>
          <a:p>
            <a:r>
              <a:rPr lang="en-US" sz="1600" dirty="0" smtClean="0"/>
              <a:t>2.4 Mass Observations - Clip in index lesion</a:t>
            </a:r>
          </a:p>
          <a:p>
            <a:r>
              <a:rPr lang="en-US" sz="1600" dirty="0" smtClean="0"/>
              <a:t>2.5 </a:t>
            </a:r>
            <a:r>
              <a:rPr lang="en-US" sz="1600" dirty="0"/>
              <a:t>Mass Observations - Dark Internal </a:t>
            </a:r>
            <a:r>
              <a:rPr lang="en-US" sz="1600" dirty="0" err="1"/>
              <a:t>Septations</a:t>
            </a:r>
            <a:r>
              <a:rPr lang="en-US" sz="1600" dirty="0"/>
              <a:t>   </a:t>
            </a:r>
          </a:p>
          <a:p>
            <a:r>
              <a:rPr lang="en-US" sz="1600" dirty="0" smtClean="0"/>
              <a:t>2.6 </a:t>
            </a:r>
            <a:r>
              <a:rPr lang="en-US" sz="1600" dirty="0"/>
              <a:t>Mass Observations - Rim Enhancement  </a:t>
            </a:r>
            <a:endParaRPr lang="en-US" sz="1600" dirty="0" smtClean="0"/>
          </a:p>
          <a:p>
            <a:r>
              <a:rPr lang="en-US" sz="1600" dirty="0" smtClean="0"/>
              <a:t>2.7 </a:t>
            </a:r>
            <a:r>
              <a:rPr lang="en-US" sz="1600" dirty="0"/>
              <a:t>Mass Observations - Margin </a:t>
            </a:r>
          </a:p>
          <a:p>
            <a:r>
              <a:rPr lang="en-US" sz="1600" dirty="0" smtClean="0"/>
              <a:t>2.8 </a:t>
            </a:r>
            <a:r>
              <a:rPr lang="en-US" sz="1600" dirty="0"/>
              <a:t>Mass Observations – T2 Pattern </a:t>
            </a:r>
          </a:p>
          <a:p>
            <a:pPr lvl="0"/>
            <a:r>
              <a:rPr lang="en-US" sz="1600" dirty="0" smtClean="0"/>
              <a:t>2.9 </a:t>
            </a:r>
            <a:r>
              <a:rPr lang="en-US" sz="1600" dirty="0"/>
              <a:t>Mass Observations - Predominant T2 Signal Intensity </a:t>
            </a:r>
          </a:p>
          <a:p>
            <a:r>
              <a:rPr lang="en-US" sz="1600" dirty="0" smtClean="0"/>
              <a:t>2.10 </a:t>
            </a:r>
            <a:r>
              <a:rPr lang="en-US" sz="1600" dirty="0"/>
              <a:t>Mass Observations - T2 </a:t>
            </a:r>
            <a:r>
              <a:rPr lang="en-US" sz="1600" dirty="0" err="1"/>
              <a:t>Peritumoral</a:t>
            </a:r>
            <a:r>
              <a:rPr lang="en-US" sz="1600" dirty="0"/>
              <a:t> Edema </a:t>
            </a:r>
          </a:p>
          <a:p>
            <a:r>
              <a:rPr lang="en-US" sz="1600" dirty="0" smtClean="0"/>
              <a:t>2.11 </a:t>
            </a:r>
            <a:r>
              <a:rPr lang="en-US" sz="1600" dirty="0"/>
              <a:t>Mass Observations - Associated </a:t>
            </a:r>
            <a:r>
              <a:rPr lang="en-US" sz="1600" dirty="0" err="1"/>
              <a:t>Nonmass</a:t>
            </a:r>
            <a:r>
              <a:rPr lang="en-US" sz="1600" dirty="0"/>
              <a:t> Enhancement </a:t>
            </a:r>
            <a:endParaRPr lang="en-US" sz="1600" dirty="0" smtClean="0"/>
          </a:p>
          <a:p>
            <a:r>
              <a:rPr lang="en-US" sz="1600" dirty="0"/>
              <a:t>3.1 </a:t>
            </a:r>
            <a:r>
              <a:rPr lang="en-US" sz="1600" dirty="0" err="1"/>
              <a:t>Nonmass</a:t>
            </a:r>
            <a:r>
              <a:rPr lang="en-US" sz="1600" dirty="0"/>
              <a:t> Observations - Internal Enhancement </a:t>
            </a:r>
          </a:p>
          <a:p>
            <a:r>
              <a:rPr lang="en-US" sz="1600" dirty="0"/>
              <a:t>3.2 </a:t>
            </a:r>
            <a:r>
              <a:rPr lang="en-US" sz="1600" dirty="0" err="1"/>
              <a:t>Nonmass</a:t>
            </a:r>
            <a:r>
              <a:rPr lang="en-US" sz="1600" dirty="0"/>
              <a:t> Observations </a:t>
            </a:r>
            <a:r>
              <a:rPr lang="en-US" sz="1600" dirty="0" smtClean="0"/>
              <a:t>– Distribution</a:t>
            </a:r>
          </a:p>
          <a:p>
            <a:r>
              <a:rPr lang="en-US" sz="1600" dirty="0" smtClean="0"/>
              <a:t>4.1 Measurement – Measure the dominant finding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680" y="29363"/>
            <a:ext cx="7923347" cy="6982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Example: Breast Feature List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489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6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Definitions: </a:t>
            </a:r>
          </a:p>
          <a:p>
            <a:r>
              <a:rPr lang="en-US" dirty="0" smtClean="0"/>
              <a:t>Multifocal </a:t>
            </a:r>
          </a:p>
          <a:p>
            <a:pPr lvl="1"/>
            <a:r>
              <a:rPr lang="en-US" dirty="0" smtClean="0"/>
              <a:t>More than one lesion but contained in the same quadrant</a:t>
            </a:r>
          </a:p>
          <a:p>
            <a:pPr lvl="1"/>
            <a:r>
              <a:rPr lang="en-US" dirty="0" smtClean="0"/>
              <a:t>Within 3 clock-face positions (though not in conventional quadrant) e.g. 2 &amp; 4 o’clock</a:t>
            </a:r>
          </a:p>
          <a:p>
            <a:pPr lvl="1"/>
            <a:r>
              <a:rPr lang="en-US" dirty="0" smtClean="0"/>
              <a:t>Appropriate for breast conservation</a:t>
            </a:r>
          </a:p>
          <a:p>
            <a:r>
              <a:rPr lang="en-US" dirty="0" err="1" smtClean="0"/>
              <a:t>Multicentric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More than one lesion which is noted in more than one quadrant, separated by &gt; 3 clock-face positions, or </a:t>
            </a:r>
            <a:r>
              <a:rPr lang="en-US" dirty="0" err="1" smtClean="0"/>
              <a:t>ulikely</a:t>
            </a:r>
            <a:r>
              <a:rPr lang="en-US" dirty="0" smtClean="0"/>
              <a:t> to be appropriate for breast conservation.</a:t>
            </a:r>
          </a:p>
          <a:p>
            <a:r>
              <a:rPr lang="en-US" dirty="0" err="1" smtClean="0"/>
              <a:t>Unicentric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One contiguous lesion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Example:  1.1 Breast Observations - Extent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500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 Breast Observations - Extent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Multifocal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60"/>
          <a:stretch/>
        </p:blipFill>
        <p:spPr>
          <a:xfrm>
            <a:off x="45865" y="1924912"/>
            <a:ext cx="6706631" cy="461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697408" y="1265582"/>
            <a:ext cx="3446592" cy="196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Burnside\Documents\Mommy\Images\Case4-MultiM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04" y="4343400"/>
            <a:ext cx="2420821" cy="23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4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409"/>
            <a:ext cx="8229600" cy="4525963"/>
          </a:xfrm>
        </p:spPr>
        <p:txBody>
          <a:bodyPr/>
          <a:lstStyle/>
          <a:p>
            <a:r>
              <a:rPr lang="en-US" dirty="0" smtClean="0"/>
              <a:t>NCI CIP helps team self-assign reading teams membership and monitor training progress</a:t>
            </a:r>
          </a:p>
          <a:p>
            <a:r>
              <a:rPr lang="en-US" dirty="0" smtClean="0"/>
              <a:t>Schedule and specify reader training process </a:t>
            </a:r>
          </a:p>
          <a:p>
            <a:r>
              <a:rPr lang="en-US" dirty="0" smtClean="0"/>
              <a:t>NCI CIP (or other) bio-</a:t>
            </a:r>
            <a:r>
              <a:rPr lang="en-US" dirty="0" err="1" smtClean="0"/>
              <a:t>informatician</a:t>
            </a:r>
            <a:r>
              <a:rPr lang="en-US" dirty="0" smtClean="0"/>
              <a:t> discusses/summarizes reader consistency/variation on training set for each feature </a:t>
            </a:r>
          </a:p>
          <a:p>
            <a:r>
              <a:rPr lang="en-US" dirty="0" smtClean="0"/>
              <a:t>Feature culling occurs and repeat training as needed iteratively (v.2, 3, …etc)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5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767</Words>
  <Application>Microsoft Macintosh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guidelines for developing successful RADIOGENOMIC research teams</vt:lpstr>
      <vt:lpstr>Starting framework</vt:lpstr>
      <vt:lpstr>Next steps</vt:lpstr>
      <vt:lpstr>Data acquisition processes</vt:lpstr>
      <vt:lpstr>TCGA Breast Imaging Scoring Visual Guide v8</vt:lpstr>
      <vt:lpstr>Example: Breast Feature List</vt:lpstr>
      <vt:lpstr>Example:  1.1 Breast Observations - Extent</vt:lpstr>
      <vt:lpstr>1.1 Breast Observations - Extent</vt:lpstr>
      <vt:lpstr>PowerPoint Presentation</vt:lpstr>
      <vt:lpstr>Reader Agreement Example: Klippendorf alpha   Dr Erich Huang, NCI Bioinformatician</vt:lpstr>
      <vt:lpstr>Case Reading Details</vt:lpstr>
      <vt:lpstr>PowerPoint Presentation</vt:lpstr>
      <vt:lpstr>More</vt:lpstr>
      <vt:lpstr>Enhancing Visual Observations by Developing Quantitative Computation Methods</vt:lpstr>
      <vt:lpstr>Research results harvesting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 guidelines for forming effective Radiogenomic research teams</dc:title>
  <dc:creator>Carl JAFFE</dc:creator>
  <cp:lastModifiedBy>Carl JAFFE</cp:lastModifiedBy>
  <cp:revision>25</cp:revision>
  <dcterms:created xsi:type="dcterms:W3CDTF">2014-07-08T16:59:00Z</dcterms:created>
  <dcterms:modified xsi:type="dcterms:W3CDTF">2014-07-20T17:33:06Z</dcterms:modified>
</cp:coreProperties>
</file>