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27"/>
  </p:notesMasterIdLst>
  <p:sldIdLst>
    <p:sldId id="256" r:id="rId2"/>
    <p:sldId id="390" r:id="rId3"/>
    <p:sldId id="320" r:id="rId4"/>
    <p:sldId id="395" r:id="rId5"/>
    <p:sldId id="406" r:id="rId6"/>
    <p:sldId id="326" r:id="rId7"/>
    <p:sldId id="407" r:id="rId8"/>
    <p:sldId id="408" r:id="rId9"/>
    <p:sldId id="404" r:id="rId10"/>
    <p:sldId id="330" r:id="rId11"/>
    <p:sldId id="412" r:id="rId12"/>
    <p:sldId id="434" r:id="rId13"/>
    <p:sldId id="413" r:id="rId14"/>
    <p:sldId id="331" r:id="rId15"/>
    <p:sldId id="333" r:id="rId16"/>
    <p:sldId id="340" r:id="rId17"/>
    <p:sldId id="418" r:id="rId18"/>
    <p:sldId id="435" r:id="rId19"/>
    <p:sldId id="420" r:id="rId20"/>
    <p:sldId id="423" r:id="rId21"/>
    <p:sldId id="424" r:id="rId22"/>
    <p:sldId id="427" r:id="rId23"/>
    <p:sldId id="429" r:id="rId24"/>
    <p:sldId id="431" r:id="rId25"/>
    <p:sldId id="43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1647" autoAdjust="0"/>
  </p:normalViewPr>
  <p:slideViewPr>
    <p:cSldViewPr>
      <p:cViewPr>
        <p:scale>
          <a:sx n="100" d="100"/>
          <a:sy n="100" d="100"/>
        </p:scale>
        <p:origin x="-282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FE74-A9FE-4296-93FB-B61C1AEF7FED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D7874-F7BE-40D5-82D6-0D93576CA6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3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 anchor="t" anchorCtr="0"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ption Illustr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 anchor="t" anchorCtr="0"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805934"/>
            <a:ext cx="3733800" cy="381000"/>
          </a:xfrm>
        </p:spPr>
        <p:txBody>
          <a:bodyPr/>
          <a:lstStyle>
            <a:lvl1pPr marL="109728" indent="0">
              <a:buNone/>
              <a:defRPr lang="en-US" sz="18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option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80593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Option:</a:t>
            </a:r>
            <a:r>
              <a:rPr lang="en-US" baseline="0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E5933A7-69EE-42AF-AC4F-C69ED7887D96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F598B52-6819-4A7E-9A50-87EF2DBFC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5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bg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bg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TCGA Ovarian Imaging Scoring Visual Guide 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TCGA Imaging Research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</a:t>
            </a:r>
          </a:p>
          <a:p>
            <a:r>
              <a:rPr lang="en-US" dirty="0" smtClean="0"/>
              <a:t>Absent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4.1 Ascites - Ascites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4.2 Ascites – Ascites Size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Trace/Small, Moderate/Large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r="3284" b="8522"/>
          <a:stretch>
            <a:fillRect/>
          </a:stretch>
        </p:blipFill>
        <p:spPr bwMode="auto">
          <a:xfrm>
            <a:off x="3429000" y="2743200"/>
            <a:ext cx="284577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489" b="9282"/>
          <a:stretch>
            <a:fillRect/>
          </a:stretch>
        </p:blipFill>
        <p:spPr bwMode="auto">
          <a:xfrm>
            <a:off x="6276896" y="2667000"/>
            <a:ext cx="286710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Trace/Small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209800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Moderate/Large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My Documents\Yulia\CYTOREDUCTION PROJECT\PRESENTATIONS\IMAGES FOR THE MANUSCRIPT\EXAMPLE 2\e PREOPERATIVE CT.tif"/>
          <p:cNvPicPr>
            <a:picLocks noChangeAspect="1" noChangeArrowheads="1"/>
          </p:cNvPicPr>
          <p:nvPr/>
        </p:nvPicPr>
        <p:blipFill>
          <a:blip r:embed="rId4" cstate="print"/>
          <a:srcRect t="13126" r="24603" b="5110"/>
          <a:stretch>
            <a:fillRect/>
          </a:stretch>
        </p:blipFill>
        <p:spPr bwMode="auto">
          <a:xfrm>
            <a:off x="304800" y="2743200"/>
            <a:ext cx="2554941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0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Present if </a:t>
            </a:r>
            <a:r>
              <a:rPr lang="en-US" sz="2400" u="sng" dirty="0" smtClean="0"/>
              <a:t>SA</a:t>
            </a:r>
            <a:r>
              <a:rPr lang="en-US" sz="2400" dirty="0" smtClean="0"/>
              <a:t> dimension is above a cut-off below, or spiculated borders, or heterogenous attenuation (other than fatty hilum), or nodal clustering. </a:t>
            </a:r>
          </a:p>
          <a:p>
            <a:pPr lvl="1"/>
            <a:r>
              <a:rPr lang="en-US" sz="2000" dirty="0" smtClean="0"/>
              <a:t>Mediastinal– over 1.0 cm </a:t>
            </a:r>
          </a:p>
          <a:p>
            <a:pPr lvl="2"/>
            <a:r>
              <a:rPr lang="en-US" sz="1800" dirty="0" smtClean="0"/>
              <a:t>Internal mammary nodes -over 0.5 cm</a:t>
            </a:r>
            <a:endParaRPr lang="en-US" sz="2000" dirty="0" smtClean="0"/>
          </a:p>
          <a:p>
            <a:pPr lvl="1"/>
            <a:r>
              <a:rPr lang="en-US" sz="2200" dirty="0" smtClean="0"/>
              <a:t>Retroperitoneal - over 1 cm</a:t>
            </a:r>
          </a:p>
          <a:p>
            <a:pPr lvl="1"/>
            <a:r>
              <a:rPr lang="en-US" sz="2200" dirty="0" smtClean="0"/>
              <a:t>Supradiaphragmatic - over 0.5 cm</a:t>
            </a:r>
          </a:p>
          <a:p>
            <a:pPr lvl="1"/>
            <a:r>
              <a:rPr lang="en-US" sz="2200" dirty="0" smtClean="0"/>
              <a:t>Retrocrural - 0.5 cm</a:t>
            </a:r>
          </a:p>
          <a:p>
            <a:pPr lvl="1"/>
            <a:r>
              <a:rPr lang="en-US" sz="2200" dirty="0" smtClean="0"/>
              <a:t>Porta hepatis/celiac axis/GH - over 1 cm </a:t>
            </a:r>
          </a:p>
          <a:p>
            <a:pPr lvl="2"/>
            <a:r>
              <a:rPr lang="en-US" sz="2200" dirty="0" smtClean="0"/>
              <a:t>Portocaval node - over 1.5 cm in short axis or no longer cigar-shaped.</a:t>
            </a:r>
          </a:p>
          <a:p>
            <a:pPr lvl="1"/>
            <a:r>
              <a:rPr lang="en-US" sz="2200" dirty="0" smtClean="0"/>
              <a:t>Pelvic nodes - over 0.8 </a:t>
            </a:r>
          </a:p>
          <a:p>
            <a:pPr lvl="2"/>
            <a:r>
              <a:rPr lang="en-US" sz="2000" dirty="0" smtClean="0"/>
              <a:t>Mesorectal and superior hemorrhoidal - over 0.5 cm</a:t>
            </a:r>
            <a:endParaRPr lang="en-US" sz="2200" dirty="0" smtClean="0"/>
          </a:p>
          <a:p>
            <a:pPr lvl="1"/>
            <a:r>
              <a:rPr lang="en-US" sz="2200" dirty="0" smtClean="0"/>
              <a:t>Inguinal nodes –over 1.5 cm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5.1 </a:t>
            </a:r>
            <a:r>
              <a:rPr lang="en-US" sz="2200" dirty="0"/>
              <a:t>Lymphadenopathy</a:t>
            </a:r>
            <a:r>
              <a:rPr lang="en-US" sz="2100" dirty="0"/>
              <a:t> – Pathological Lymph Node Presence</a:t>
            </a:r>
          </a:p>
        </p:txBody>
      </p:sp>
    </p:spTree>
    <p:extLst>
      <p:ext uri="{BB962C8B-B14F-4D97-AF65-F5344CB8AC3E}">
        <p14:creationId xmlns:p14="http://schemas.microsoft.com/office/powerpoint/2010/main" val="29593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5.1 </a:t>
            </a:r>
            <a:r>
              <a:rPr lang="en-US" sz="2200" dirty="0"/>
              <a:t>Lymphadenopathy</a:t>
            </a:r>
            <a:r>
              <a:rPr lang="en-US" sz="2100" dirty="0"/>
              <a:t> – Pathological Lymph Node Presence</a:t>
            </a:r>
          </a:p>
        </p:txBody>
      </p:sp>
    </p:spTree>
    <p:extLst>
      <p:ext uri="{BB962C8B-B14F-4D97-AF65-F5344CB8AC3E}">
        <p14:creationId xmlns:p14="http://schemas.microsoft.com/office/powerpoint/2010/main" val="29593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Thoracic (except </a:t>
            </a:r>
            <a:r>
              <a:rPr lang="en-US" sz="2400" dirty="0" err="1" smtClean="0"/>
              <a:t>retrocrural</a:t>
            </a:r>
            <a:r>
              <a:rPr lang="en-US" sz="2400" dirty="0" smtClean="0"/>
              <a:t> and </a:t>
            </a:r>
            <a:r>
              <a:rPr lang="en-US" sz="2400" dirty="0" err="1" smtClean="0"/>
              <a:t>supradiaphramgmatic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Retrocrural</a:t>
            </a:r>
            <a:endParaRPr lang="en-US" sz="2400" dirty="0" smtClean="0"/>
          </a:p>
          <a:p>
            <a:r>
              <a:rPr lang="en-US" sz="2400" dirty="0" err="1" smtClean="0"/>
              <a:t>Supradiaphragmatic</a:t>
            </a:r>
            <a:endParaRPr lang="en-US" sz="2400" dirty="0" smtClean="0"/>
          </a:p>
          <a:p>
            <a:r>
              <a:rPr lang="en-US" sz="2400" dirty="0" smtClean="0"/>
              <a:t>Suprarenal Retroperitoneal</a:t>
            </a:r>
          </a:p>
          <a:p>
            <a:r>
              <a:rPr lang="en-US" sz="2400" dirty="0" err="1" smtClean="0"/>
              <a:t>Infrarenal</a:t>
            </a:r>
            <a:r>
              <a:rPr lang="en-US" sz="2400" dirty="0" smtClean="0"/>
              <a:t> Retroperitoneal</a:t>
            </a:r>
          </a:p>
          <a:p>
            <a:pPr lvl="0"/>
            <a:r>
              <a:rPr lang="en-US" sz="2400" dirty="0"/>
              <a:t>Porta / Celiac / </a:t>
            </a:r>
            <a:r>
              <a:rPr lang="en-US" sz="2400" dirty="0" err="1"/>
              <a:t>Gastrohepatic</a:t>
            </a:r>
            <a:endParaRPr lang="en-US" sz="2400" dirty="0"/>
          </a:p>
          <a:p>
            <a:r>
              <a:rPr lang="en-US" sz="2400" dirty="0" smtClean="0"/>
              <a:t>Pelvic </a:t>
            </a:r>
            <a:r>
              <a:rPr lang="en-US" sz="2400" dirty="0" smtClean="0"/>
              <a:t>(common, external, internal iliac, and obturator)</a:t>
            </a:r>
          </a:p>
          <a:p>
            <a:r>
              <a:rPr lang="en-US" sz="2400" dirty="0" smtClean="0"/>
              <a:t>Inguinal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dirty="0" smtClean="0"/>
              <a:t>5.2 </a:t>
            </a:r>
            <a:r>
              <a:rPr lang="en-US" dirty="0"/>
              <a:t>Lymphadenopathy – </a:t>
            </a:r>
            <a:r>
              <a:rPr lang="en-US" dirty="0" smtClean="0"/>
              <a:t>Nodal Stations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434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.1 Distant Metastases - 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6.2 </a:t>
            </a:r>
            <a:r>
              <a:rPr lang="en-US" dirty="0"/>
              <a:t>Distant Metastases - </a:t>
            </a:r>
            <a:r>
              <a:rPr lang="en-US" dirty="0" smtClean="0"/>
              <a:t>Calcifications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</a:p>
          <a:p>
            <a:r>
              <a:rPr lang="en-US" dirty="0" smtClean="0"/>
              <a:t>Spleen</a:t>
            </a:r>
          </a:p>
          <a:p>
            <a:r>
              <a:rPr lang="en-US" dirty="0" smtClean="0"/>
              <a:t>Lung</a:t>
            </a:r>
          </a:p>
          <a:p>
            <a:r>
              <a:rPr lang="en-US" dirty="0" smtClean="0"/>
              <a:t>Pleura</a:t>
            </a:r>
            <a:endParaRPr lang="en-US" dirty="0" smtClean="0"/>
          </a:p>
          <a:p>
            <a:r>
              <a:rPr lang="en-US" dirty="0" smtClean="0"/>
              <a:t>Other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6.3 </a:t>
            </a:r>
            <a:r>
              <a:rPr lang="en-US" dirty="0"/>
              <a:t>Distant Metastases - </a:t>
            </a:r>
            <a:r>
              <a:rPr lang="en-US" dirty="0" smtClean="0"/>
              <a:t>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6.3 Distant Metastases - Locations</a:t>
            </a:r>
            <a:endParaRPr lang="en-US" dirty="0"/>
          </a:p>
        </p:txBody>
      </p:sp>
      <p:pic>
        <p:nvPicPr>
          <p:cNvPr id="3074" name="Picture 2" descr="G:\My Documents\Yulia\CYTOREDUCTION PROJECT\PRESENTATIONS\IMAGES FOR THE MANUSCRIPT\EXAMPLE 4\b POSTOPERATIVE CT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47" t="4396" r="9434" b="5495"/>
          <a:stretch>
            <a:fillRect/>
          </a:stretch>
        </p:blipFill>
        <p:spPr bwMode="auto">
          <a:xfrm>
            <a:off x="2611419" y="2459019"/>
            <a:ext cx="33528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86200" y="1905000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Liver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 smtClean="0"/>
          </a:p>
          <a:p>
            <a:r>
              <a:rPr lang="en-US" dirty="0" smtClean="0"/>
              <a:t>No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7.1 Pleural Effusion - 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4068763"/>
          </a:xfrm>
        </p:spPr>
        <p:txBody>
          <a:bodyPr>
            <a:noAutofit/>
          </a:bodyPr>
          <a:lstStyle/>
          <a:p>
            <a:r>
              <a:rPr lang="en-US" sz="1600" dirty="0"/>
              <a:t>1.1 </a:t>
            </a:r>
            <a:r>
              <a:rPr lang="en-US" sz="1600" dirty="0" smtClean="0"/>
              <a:t>Image QA – Disqualification Criteria</a:t>
            </a:r>
          </a:p>
          <a:p>
            <a:r>
              <a:rPr lang="en-US" sz="1600" dirty="0" smtClean="0"/>
              <a:t>2.1 Peritoneal Disease – Presence</a:t>
            </a:r>
          </a:p>
          <a:p>
            <a:r>
              <a:rPr lang="en-US" sz="1600" dirty="0" smtClean="0"/>
              <a:t>2.2 Peritoneal </a:t>
            </a:r>
            <a:r>
              <a:rPr lang="en-US" sz="1600" dirty="0"/>
              <a:t>Disease - Calcifications</a:t>
            </a:r>
          </a:p>
          <a:p>
            <a:r>
              <a:rPr lang="en-US" sz="1600" dirty="0" smtClean="0"/>
              <a:t>2.3 Peritoneal Disease – Locations of peritoneal disease (other than </a:t>
            </a:r>
            <a:r>
              <a:rPr lang="en-US" sz="1600" dirty="0" err="1" smtClean="0"/>
              <a:t>omentum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3.1 Omentum – </a:t>
            </a:r>
            <a:r>
              <a:rPr lang="en-US" sz="1600" dirty="0" err="1" smtClean="0"/>
              <a:t>Omental</a:t>
            </a:r>
            <a:r>
              <a:rPr lang="en-US" sz="1600" dirty="0" smtClean="0"/>
              <a:t> </a:t>
            </a:r>
            <a:r>
              <a:rPr lang="en-US" sz="1600" dirty="0" smtClean="0"/>
              <a:t>Implant</a:t>
            </a:r>
            <a:endParaRPr lang="en-US" sz="1600" dirty="0" smtClean="0"/>
          </a:p>
          <a:p>
            <a:r>
              <a:rPr lang="en-US" sz="1600" dirty="0" smtClean="0"/>
              <a:t>3.2 </a:t>
            </a:r>
            <a:r>
              <a:rPr lang="en-US" sz="1600" dirty="0" err="1" smtClean="0"/>
              <a:t>Omentum</a:t>
            </a:r>
            <a:r>
              <a:rPr lang="en-US" sz="1600" dirty="0" smtClean="0"/>
              <a:t> </a:t>
            </a:r>
            <a:r>
              <a:rPr lang="en-US" sz="1600" dirty="0" smtClean="0"/>
              <a:t>– Shape of </a:t>
            </a:r>
            <a:r>
              <a:rPr lang="en-US" sz="1600" dirty="0" err="1" smtClean="0"/>
              <a:t>Omental</a:t>
            </a:r>
            <a:r>
              <a:rPr lang="en-US" sz="1600" dirty="0" smtClean="0"/>
              <a:t> Disease</a:t>
            </a:r>
            <a:endParaRPr lang="en-US" sz="1600" dirty="0" smtClean="0"/>
          </a:p>
          <a:p>
            <a:r>
              <a:rPr lang="en-US" sz="1600" dirty="0" smtClean="0"/>
              <a:t>4.1 Ascites – Ascites</a:t>
            </a:r>
          </a:p>
          <a:p>
            <a:r>
              <a:rPr lang="en-US" sz="1600" dirty="0" smtClean="0"/>
              <a:t>4.2 Ascites – Ascites Size</a:t>
            </a:r>
          </a:p>
          <a:p>
            <a:r>
              <a:rPr lang="en-US" sz="1600" dirty="0" smtClean="0"/>
              <a:t>5.1 Lymphadenopathy – Pathological Lymph Node Presence</a:t>
            </a:r>
          </a:p>
          <a:p>
            <a:r>
              <a:rPr lang="en-US" sz="1600" dirty="0" smtClean="0"/>
              <a:t>5.2 Lymphadenopathy – Nodal Stations</a:t>
            </a:r>
          </a:p>
          <a:p>
            <a:r>
              <a:rPr lang="en-US" sz="1600" dirty="0" smtClean="0"/>
              <a:t>6.1 Distant Metastases – Presence</a:t>
            </a:r>
          </a:p>
          <a:p>
            <a:r>
              <a:rPr lang="en-US" sz="1600" dirty="0" smtClean="0"/>
              <a:t>6.2 </a:t>
            </a:r>
            <a:r>
              <a:rPr lang="en-US" sz="1600" dirty="0"/>
              <a:t>Distant </a:t>
            </a:r>
            <a:r>
              <a:rPr lang="en-US" sz="1600" dirty="0" smtClean="0"/>
              <a:t>Metastases – Calcifications </a:t>
            </a:r>
          </a:p>
          <a:p>
            <a:r>
              <a:rPr lang="en-US" sz="1600" dirty="0" smtClean="0"/>
              <a:t>6.3 </a:t>
            </a:r>
            <a:r>
              <a:rPr lang="en-US" sz="1600" dirty="0"/>
              <a:t>Distant </a:t>
            </a:r>
            <a:r>
              <a:rPr lang="en-US" sz="1600" dirty="0" smtClean="0"/>
              <a:t>Metastases – Locations</a:t>
            </a:r>
          </a:p>
          <a:p>
            <a:r>
              <a:rPr lang="en-US" sz="1600" dirty="0" smtClean="0"/>
              <a:t>7</a:t>
            </a:r>
            <a:r>
              <a:rPr lang="en-US" sz="1600" dirty="0" smtClean="0"/>
              <a:t>.1 Pleural </a:t>
            </a:r>
            <a:r>
              <a:rPr lang="en-US" sz="1600" dirty="0" smtClean="0"/>
              <a:t>Effusion </a:t>
            </a:r>
            <a:r>
              <a:rPr lang="en-US" sz="1600" dirty="0" smtClean="0"/>
              <a:t>- Presence</a:t>
            </a:r>
            <a:endParaRPr lang="en-US" sz="1600" dirty="0" smtClean="0"/>
          </a:p>
          <a:p>
            <a:r>
              <a:rPr lang="en-US" sz="1600" dirty="0"/>
              <a:t>7.2 Pleural Effusion - </a:t>
            </a:r>
            <a:r>
              <a:rPr lang="en-US" sz="1600" dirty="0" smtClean="0"/>
              <a:t>Size</a:t>
            </a:r>
            <a:endParaRPr lang="en-US" sz="1600" dirty="0"/>
          </a:p>
          <a:p>
            <a:r>
              <a:rPr lang="en-US" sz="1600" dirty="0" smtClean="0"/>
              <a:t>8.1 Ovarian </a:t>
            </a:r>
            <a:r>
              <a:rPr lang="en-US" sz="1600" dirty="0" smtClean="0"/>
              <a:t>Mass – Laterality</a:t>
            </a:r>
          </a:p>
          <a:p>
            <a:r>
              <a:rPr lang="en-US" sz="1600" dirty="0" smtClean="0"/>
              <a:t>7.2 </a:t>
            </a:r>
            <a:r>
              <a:rPr lang="en-US" sz="1600" dirty="0"/>
              <a:t>Ovarian Mass </a:t>
            </a:r>
            <a:r>
              <a:rPr lang="en-US" sz="1600" dirty="0" smtClean="0"/>
              <a:t>– Calcifications</a:t>
            </a:r>
          </a:p>
          <a:p>
            <a:r>
              <a:rPr lang="en-US" sz="1600" dirty="0"/>
              <a:t>7.3 Ovarian Mass </a:t>
            </a:r>
            <a:r>
              <a:rPr lang="en-US" sz="1600" dirty="0" smtClean="0"/>
              <a:t>- Thick </a:t>
            </a:r>
            <a:r>
              <a:rPr lang="en-US" sz="1600" dirty="0"/>
              <a:t>S</a:t>
            </a:r>
            <a:r>
              <a:rPr lang="en-US" sz="1600" dirty="0" smtClean="0"/>
              <a:t>eptations</a:t>
            </a:r>
          </a:p>
          <a:p>
            <a:r>
              <a:rPr lang="en-US" sz="1600" dirty="0" smtClean="0"/>
              <a:t>7.4 </a:t>
            </a:r>
            <a:r>
              <a:rPr lang="en-US" sz="1600" dirty="0"/>
              <a:t>Ovarian Mass </a:t>
            </a:r>
            <a:r>
              <a:rPr lang="en-US" sz="1600" dirty="0" smtClean="0"/>
              <a:t>– Internal Architecture</a:t>
            </a:r>
          </a:p>
          <a:p>
            <a:r>
              <a:rPr lang="en-US" sz="1600" dirty="0"/>
              <a:t>7.5 Ovarian Mass </a:t>
            </a:r>
            <a:r>
              <a:rPr lang="en-US" sz="1600" dirty="0" smtClean="0"/>
              <a:t>- Size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7.2  Pleural </a:t>
            </a:r>
            <a:r>
              <a:rPr lang="en-US" sz="2000" dirty="0" smtClean="0"/>
              <a:t>Effusion </a:t>
            </a:r>
            <a:r>
              <a:rPr lang="en-US" sz="2000" dirty="0" smtClean="0"/>
              <a:t>- Size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Small, Moderate, Large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r="8894"/>
          <a:stretch>
            <a:fillRect/>
          </a:stretch>
        </p:blipFill>
        <p:spPr bwMode="auto">
          <a:xfrm>
            <a:off x="457200" y="2819400"/>
            <a:ext cx="3124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2209800"/>
            <a:ext cx="78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Small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28600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2297" y="228600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Large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My Documents\Yulia\CYTOREDUCTION PROJECT\PRESENTATIONS\IMAGES FOR THE MANUSCRIPT\EXAMPLE 1\POSTOPERATIVE CT.tif"/>
          <p:cNvPicPr>
            <a:picLocks noChangeAspect="1" noChangeArrowheads="1"/>
          </p:cNvPicPr>
          <p:nvPr/>
        </p:nvPicPr>
        <p:blipFill>
          <a:blip r:embed="rId3" cstate="print"/>
          <a:srcRect t="9430" r="32660" b="4126"/>
          <a:stretch>
            <a:fillRect/>
          </a:stretch>
        </p:blipFill>
        <p:spPr bwMode="auto">
          <a:xfrm>
            <a:off x="3962400" y="2743200"/>
            <a:ext cx="2590800" cy="2849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5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</a:t>
            </a:r>
          </a:p>
          <a:p>
            <a:r>
              <a:rPr lang="en-US" dirty="0" smtClean="0"/>
              <a:t>Left</a:t>
            </a:r>
          </a:p>
          <a:p>
            <a:r>
              <a:rPr lang="en-US" dirty="0" smtClean="0"/>
              <a:t>Bilateral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 smtClean="0"/>
              <a:t>.1 </a:t>
            </a:r>
            <a:r>
              <a:rPr lang="en-US" dirty="0" smtClean="0"/>
              <a:t>Ovarian Mass - Laterality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8.2 </a:t>
            </a:r>
            <a:r>
              <a:rPr lang="en-US" sz="2000" dirty="0"/>
              <a:t>Ovarian Mass - </a:t>
            </a:r>
            <a:r>
              <a:rPr lang="en-US" sz="2000" dirty="0" smtClean="0"/>
              <a:t>Calcifications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 / Absent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76048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76584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Absent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628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8" y="2362200"/>
            <a:ext cx="77787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0"/>
          <p:cNvSpPr/>
          <p:nvPr/>
        </p:nvSpPr>
        <p:spPr>
          <a:xfrm rot="20399966">
            <a:off x="3529752" y="2966585"/>
            <a:ext cx="9144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399966">
            <a:off x="3377351" y="2661784"/>
            <a:ext cx="9144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2000" dirty="0"/>
              <a:t>8</a:t>
            </a:r>
            <a:r>
              <a:rPr lang="en-US" sz="2000" dirty="0" smtClean="0"/>
              <a:t>.3 </a:t>
            </a:r>
            <a:r>
              <a:rPr lang="en-US" sz="2000" dirty="0"/>
              <a:t>Ovarian Mass – Thick </a:t>
            </a:r>
            <a:r>
              <a:rPr lang="en-US" sz="2000" dirty="0" err="1"/>
              <a:t>Septations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 / Absent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524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Thick Septations (&gt;3mm)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2"/>
          <a:stretch>
            <a:fillRect/>
          </a:stretch>
        </p:blipFill>
        <p:spPr bwMode="auto">
          <a:xfrm>
            <a:off x="2590800" y="2514600"/>
            <a:ext cx="4093489" cy="294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2000" dirty="0"/>
              <a:t>8</a:t>
            </a:r>
            <a:r>
              <a:rPr lang="en-US" sz="2000" dirty="0" smtClean="0"/>
              <a:t>.4 </a:t>
            </a:r>
            <a:r>
              <a:rPr lang="en-US" sz="2000" dirty="0"/>
              <a:t>Ovarian Mass – Internal Architecture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Predominantly Cystic / Predominantly Solid / Mixed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219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Predominantly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Cystic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Predominantly Solid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5"/>
          <a:stretch>
            <a:fillRect/>
          </a:stretch>
        </p:blipFill>
        <p:spPr bwMode="auto">
          <a:xfrm>
            <a:off x="3048000" y="44958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2"/>
          <a:stretch>
            <a:fillRect/>
          </a:stretch>
        </p:blipFill>
        <p:spPr bwMode="auto">
          <a:xfrm>
            <a:off x="990600" y="1600200"/>
            <a:ext cx="3200400" cy="23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>
            <a:fillRect/>
          </a:stretch>
        </p:blipFill>
        <p:spPr bwMode="auto">
          <a:xfrm>
            <a:off x="5257800" y="1524000"/>
            <a:ext cx="284073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71800" y="4114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Mixed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maximum mass diameter in the axial plane with the ruler tool.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8.5 </a:t>
            </a:r>
            <a:r>
              <a:rPr lang="en-US" dirty="0" smtClean="0"/>
              <a:t>Ovarian Mass – Size</a:t>
            </a:r>
            <a:endParaRPr lang="en-US" dirty="0"/>
          </a:p>
        </p:txBody>
      </p:sp>
      <p:pic>
        <p:nvPicPr>
          <p:cNvPr id="4" name="Picture 3" descr="Ovarian mass.png"/>
          <p:cNvPicPr>
            <a:picLocks noChangeAspect="1"/>
          </p:cNvPicPr>
          <p:nvPr/>
        </p:nvPicPr>
        <p:blipFill>
          <a:blip r:embed="rId2" cstate="print"/>
          <a:srcRect l="7544" t="19578" r="46108" b="18426"/>
          <a:stretch>
            <a:fillRect/>
          </a:stretch>
        </p:blipFill>
        <p:spPr>
          <a:xfrm>
            <a:off x="1981200" y="2667000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Operative</a:t>
            </a:r>
          </a:p>
          <a:p>
            <a:r>
              <a:rPr lang="en-US" dirty="0" smtClean="0"/>
              <a:t>Insufficient Imaging Available</a:t>
            </a:r>
          </a:p>
          <a:p>
            <a:r>
              <a:rPr lang="en-US" dirty="0" smtClean="0"/>
              <a:t>No Contrast Injected 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Image QA – Disqualification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2.1 Peritoneal Disease - Presence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12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Peritoneal Disease - Calcifications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 / Absent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9601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8568"/>
            <a:ext cx="390308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176048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82918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Absent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Spleen / Left upper quadrant </a:t>
            </a:r>
          </a:p>
          <a:p>
            <a:pPr lvl="0"/>
            <a:r>
              <a:rPr lang="en-US" sz="2000" dirty="0"/>
              <a:t>Lesser sac</a:t>
            </a:r>
          </a:p>
          <a:p>
            <a:pPr lvl="0"/>
            <a:r>
              <a:rPr lang="en-US" sz="2000" dirty="0"/>
              <a:t>Liver / Right upper quadrant</a:t>
            </a:r>
          </a:p>
          <a:p>
            <a:pPr lvl="0"/>
            <a:r>
              <a:rPr lang="en-US" sz="2000" dirty="0"/>
              <a:t>Define-able mesenteric implant</a:t>
            </a:r>
          </a:p>
          <a:p>
            <a:pPr lvl="0"/>
            <a:r>
              <a:rPr lang="en-US" sz="2000" dirty="0"/>
              <a:t>Mesentery (including infiltration/tethering of the mesenteric root)</a:t>
            </a:r>
          </a:p>
          <a:p>
            <a:pPr lvl="0"/>
            <a:r>
              <a:rPr lang="en-US" sz="2000" dirty="0" err="1"/>
              <a:t>Paracolic</a:t>
            </a:r>
            <a:r>
              <a:rPr lang="en-US" sz="2000" dirty="0"/>
              <a:t> gutters (left, right)</a:t>
            </a:r>
          </a:p>
          <a:p>
            <a:pPr lvl="0"/>
            <a:r>
              <a:rPr lang="en-US" sz="2000" dirty="0"/>
              <a:t>Pouch of Douglas</a:t>
            </a:r>
          </a:p>
          <a:p>
            <a:pPr lvl="0"/>
            <a:r>
              <a:rPr lang="en-US" sz="2000" dirty="0"/>
              <a:t>Question skipped automatically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1800" dirty="0"/>
              <a:t>2</a:t>
            </a:r>
            <a:r>
              <a:rPr lang="en-US" sz="1800" dirty="0" smtClean="0"/>
              <a:t>.4 Peritoneal Disease – Locations of Peritoneal Disease (other than       </a:t>
            </a:r>
            <a:br>
              <a:rPr lang="en-US" sz="1800" dirty="0" smtClean="0"/>
            </a:br>
            <a:r>
              <a:rPr lang="en-US" sz="1800" dirty="0" smtClean="0"/>
              <a:t>      Omentum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42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1700" dirty="0"/>
              <a:t>2.4 Peritoneal Disease – Locations of Peritoneal Disease (other than </a:t>
            </a:r>
            <a:r>
              <a:rPr lang="en-US" sz="1700" dirty="0" smtClean="0"/>
              <a:t>Omentum) 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3433" r="21878"/>
          <a:stretch>
            <a:fillRect/>
          </a:stretch>
        </p:blipFill>
        <p:spPr bwMode="auto">
          <a:xfrm>
            <a:off x="6858000" y="1752600"/>
            <a:ext cx="1676400" cy="21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57600" y="1447800"/>
            <a:ext cx="283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Spleen/LUQ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599" y="1447800"/>
            <a:ext cx="3200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GH ligament/Lesser Sac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371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Liver/RUQ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5"/>
          <a:stretch>
            <a:fillRect/>
          </a:stretch>
        </p:blipFill>
        <p:spPr bwMode="auto">
          <a:xfrm>
            <a:off x="2133600" y="1752600"/>
            <a:ext cx="179671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r="15779" b="15197"/>
          <a:stretch>
            <a:fillRect/>
          </a:stretch>
        </p:blipFill>
        <p:spPr bwMode="auto">
          <a:xfrm>
            <a:off x="762000" y="4648200"/>
            <a:ext cx="190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400" y="4038600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Definable mesenteric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implant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4117" b="18599"/>
          <a:stretch>
            <a:fillRect/>
          </a:stretch>
        </p:blipFill>
        <p:spPr bwMode="auto">
          <a:xfrm>
            <a:off x="3276600" y="4648200"/>
            <a:ext cx="225777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33600" y="403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Mesenteric infiltration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tethering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0" y="4038600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Paracolic gutters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(R, L, or both)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My Documents\Yulia\CYTOREDUCTION PROJECT\IMAGES\SW 00000968\POST\1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t="9918" r="9347"/>
          <a:stretch>
            <a:fillRect/>
          </a:stretch>
        </p:blipFill>
        <p:spPr bwMode="auto">
          <a:xfrm>
            <a:off x="4343400" y="1828800"/>
            <a:ext cx="1905000" cy="2076450"/>
          </a:xfrm>
          <a:prstGeom prst="rect">
            <a:avLst/>
          </a:prstGeom>
          <a:noFill/>
        </p:spPr>
      </p:pic>
      <p:pic>
        <p:nvPicPr>
          <p:cNvPr id="1027" name="Picture 3" descr="G:\My Documents\Yulia\CYTOREDUCTION PROJECT\IMAGES\JP 35048611\PRE\2.png"/>
          <p:cNvPicPr>
            <a:picLocks noChangeAspect="1" noChangeArrowheads="1"/>
          </p:cNvPicPr>
          <p:nvPr/>
        </p:nvPicPr>
        <p:blipFill>
          <a:blip r:embed="rId7" cstate="print"/>
          <a:srcRect l="9505" t="17102" r="52414" b="16918"/>
          <a:stretch>
            <a:fillRect/>
          </a:stretch>
        </p:blipFill>
        <p:spPr bwMode="auto">
          <a:xfrm>
            <a:off x="7010400" y="4648200"/>
            <a:ext cx="1371600" cy="1981200"/>
          </a:xfrm>
          <a:prstGeom prst="rect">
            <a:avLst/>
          </a:prstGeom>
          <a:noFill/>
        </p:spPr>
      </p:pic>
      <p:pic>
        <p:nvPicPr>
          <p:cNvPr id="1028" name="Picture 4" descr="G:\My Documents\Yulia\CYTOREDUCTION PROJECT\IMAGES\ND 35078259\PRE\1.png"/>
          <p:cNvPicPr>
            <a:picLocks noChangeAspect="1" noChangeArrowheads="1"/>
          </p:cNvPicPr>
          <p:nvPr/>
        </p:nvPicPr>
        <p:blipFill>
          <a:blip r:embed="rId8" cstate="print"/>
          <a:srcRect t="13871" r="37972" b="10430"/>
          <a:stretch>
            <a:fillRect/>
          </a:stretch>
        </p:blipFill>
        <p:spPr bwMode="auto">
          <a:xfrm>
            <a:off x="228600" y="1752600"/>
            <a:ext cx="182360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7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Yes</a:t>
            </a:r>
          </a:p>
          <a:p>
            <a:r>
              <a:rPr lang="en-US" sz="2000" dirty="0" smtClean="0"/>
              <a:t>No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200" dirty="0" smtClean="0"/>
              <a:t>3.1Omentum – </a:t>
            </a:r>
            <a:r>
              <a:rPr lang="en-US" sz="2200" dirty="0" err="1" smtClean="0"/>
              <a:t>Omental</a:t>
            </a:r>
            <a:r>
              <a:rPr lang="en-US" sz="2200" dirty="0" smtClean="0"/>
              <a:t> </a:t>
            </a:r>
            <a:r>
              <a:rPr lang="en-US" sz="2200" dirty="0" smtClean="0"/>
              <a:t>Implant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390308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3.2 </a:t>
            </a:r>
            <a:r>
              <a:rPr lang="en-US" dirty="0" err="1" smtClean="0"/>
              <a:t>Omentum</a:t>
            </a:r>
            <a:r>
              <a:rPr lang="en-US" dirty="0" smtClean="0"/>
              <a:t> </a:t>
            </a:r>
            <a:r>
              <a:rPr lang="en-US" dirty="0" smtClean="0"/>
              <a:t>– Shape of </a:t>
            </a:r>
            <a:r>
              <a:rPr lang="en-US" dirty="0" err="1" smtClean="0"/>
              <a:t>Omental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71600" y="805934"/>
            <a:ext cx="60960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Predominantly Diffuse / Predominantly Nodular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0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Predominantly Diffuse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162" y="1676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Predominantly Nodular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24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524125"/>
            <a:ext cx="3057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On-screen Show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TCGA Ovarian Imaging Scoring Visual Guide v2</vt:lpstr>
      <vt:lpstr>Feature List</vt:lpstr>
      <vt:lpstr>1.1 Image QA – Disqualification Criteria</vt:lpstr>
      <vt:lpstr>2.1 Peritoneal Disease - Presence</vt:lpstr>
      <vt:lpstr>2.3 Peritoneal Disease - Calcifications</vt:lpstr>
      <vt:lpstr>2.4 Peritoneal Disease – Locations of Peritoneal Disease (other than              Omentum</vt:lpstr>
      <vt:lpstr>2.4 Peritoneal Disease – Locations of Peritoneal Disease (other than Omentum)         </vt:lpstr>
      <vt:lpstr>3.1Omentum – Omental Implant</vt:lpstr>
      <vt:lpstr>3.2 Omentum – Shape of Omental Disease</vt:lpstr>
      <vt:lpstr>4.1 Ascites - Ascites</vt:lpstr>
      <vt:lpstr>4.2 Ascites – Ascites Size</vt:lpstr>
      <vt:lpstr>5.1 Lymphadenopathy – Pathological Lymph Node Presence</vt:lpstr>
      <vt:lpstr>5.1 Lymphadenopathy – Pathological Lymph Node Presence</vt:lpstr>
      <vt:lpstr>5.2 Lymphadenopathy – Nodal Stations</vt:lpstr>
      <vt:lpstr>6.1 Distant Metastases - Presence</vt:lpstr>
      <vt:lpstr>6.2 Distant Metastases - Calcifications</vt:lpstr>
      <vt:lpstr>6.3 Distant Metastases - Locations</vt:lpstr>
      <vt:lpstr>6.3 Distant Metastases - Locations</vt:lpstr>
      <vt:lpstr>7.1 Pleural Effusion - Presence</vt:lpstr>
      <vt:lpstr>7.2  Pleural Effusion - Size</vt:lpstr>
      <vt:lpstr>8.1 Ovarian Mass - Laterality</vt:lpstr>
      <vt:lpstr>8.2 Ovarian Mass - Calcifications</vt:lpstr>
      <vt:lpstr>8.3 Ovarian Mass – Thick Septations</vt:lpstr>
      <vt:lpstr>8.4 Ovarian Mass – Internal Architecture</vt:lpstr>
      <vt:lpstr>8.5 Ovarian Mass – Size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2014-03-14T16:09:48Z</dcterms:created>
  <dcterms:modified xsi:type="dcterms:W3CDTF">2014-08-01T15:10:52Z</dcterms:modified>
</cp:coreProperties>
</file>