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40"/>
  </p:notesMasterIdLst>
  <p:handoutMasterIdLst>
    <p:handoutMasterId r:id="rId41"/>
  </p:handoutMasterIdLst>
  <p:sldIdLst>
    <p:sldId id="504" r:id="rId2"/>
    <p:sldId id="466" r:id="rId3"/>
    <p:sldId id="680" r:id="rId4"/>
    <p:sldId id="476" r:id="rId5"/>
    <p:sldId id="677" r:id="rId6"/>
    <p:sldId id="518" r:id="rId7"/>
    <p:sldId id="554" r:id="rId8"/>
    <p:sldId id="560" r:id="rId9"/>
    <p:sldId id="594" r:id="rId10"/>
    <p:sldId id="660" r:id="rId11"/>
    <p:sldId id="678" r:id="rId12"/>
    <p:sldId id="589" r:id="rId13"/>
    <p:sldId id="679" r:id="rId14"/>
    <p:sldId id="551" r:id="rId15"/>
    <p:sldId id="392" r:id="rId16"/>
    <p:sldId id="256" r:id="rId17"/>
    <p:sldId id="259" r:id="rId18"/>
    <p:sldId id="289" r:id="rId19"/>
    <p:sldId id="275" r:id="rId20"/>
    <p:sldId id="276" r:id="rId21"/>
    <p:sldId id="274" r:id="rId22"/>
    <p:sldId id="278" r:id="rId23"/>
    <p:sldId id="288" r:id="rId24"/>
    <p:sldId id="277" r:id="rId25"/>
    <p:sldId id="257" r:id="rId26"/>
    <p:sldId id="260" r:id="rId27"/>
    <p:sldId id="271" r:id="rId28"/>
    <p:sldId id="272" r:id="rId29"/>
    <p:sldId id="284" r:id="rId30"/>
    <p:sldId id="282" r:id="rId31"/>
    <p:sldId id="265" r:id="rId32"/>
    <p:sldId id="266" r:id="rId33"/>
    <p:sldId id="267" r:id="rId34"/>
    <p:sldId id="268" r:id="rId35"/>
    <p:sldId id="283" r:id="rId36"/>
    <p:sldId id="270" r:id="rId37"/>
    <p:sldId id="262" r:id="rId38"/>
    <p:sldId id="263" r:id="rId39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Freymann" initials="" lastIdx="2" clrIdx="0"/>
  <p:cmAuthor id="1" name="freymanj" initials="f" lastIdx="1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856"/>
    <a:srgbClr val="114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2873" autoAdjust="0"/>
  </p:normalViewPr>
  <p:slideViewPr>
    <p:cSldViewPr>
      <p:cViewPr varScale="1">
        <p:scale>
          <a:sx n="204" d="100"/>
          <a:sy n="204" d="100"/>
        </p:scale>
        <p:origin x="604" y="9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kc\Dropbox%20(Partners%20HealthCare)\rsna_crowdsourcing\results\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Comparisons to ground</a:t>
            </a:r>
            <a:r>
              <a:rPr lang="en-US" baseline="0"/>
              <a:t> truth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067697464691598E-2"/>
          <c:y val="8.3442028985507205E-2"/>
          <c:w val="0.93923225595868998"/>
          <c:h val="0.89372788999201203"/>
        </c:manualLayout>
      </c:layout>
      <c:scatterChart>
        <c:scatterStyle val="lineMarker"/>
        <c:varyColors val="0"/>
        <c:ser>
          <c:idx val="0"/>
          <c:order val="0"/>
          <c:tx>
            <c:strRef>
              <c:f>lung_summary!$R$1</c:f>
              <c:strCache>
                <c:ptCount val="1"/>
                <c:pt idx="0">
                  <c:v>average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7.7570314190465395E-2"/>
                  <c:y val="-7.702270911788200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lung_summary!$Q$2:$Q$57</c:f>
              <c:numCache>
                <c:formatCode>General</c:formatCode>
                <c:ptCount val="56"/>
                <c:pt idx="0">
                  <c:v>14.689824610000001</c:v>
                </c:pt>
                <c:pt idx="1">
                  <c:v>16.490150589999999</c:v>
                </c:pt>
                <c:pt idx="2">
                  <c:v>22.288222749999999</c:v>
                </c:pt>
                <c:pt idx="3">
                  <c:v>9.8689983100000003</c:v>
                </c:pt>
                <c:pt idx="4">
                  <c:v>21.687293279999999</c:v>
                </c:pt>
                <c:pt idx="5">
                  <c:v>61.460168009999997</c:v>
                </c:pt>
                <c:pt idx="6">
                  <c:v>16.576762370000001</c:v>
                </c:pt>
                <c:pt idx="7">
                  <c:v>16.1690313</c:v>
                </c:pt>
                <c:pt idx="8">
                  <c:v>24.855850660000002</c:v>
                </c:pt>
                <c:pt idx="9">
                  <c:v>24.824800669999998</c:v>
                </c:pt>
                <c:pt idx="10">
                  <c:v>24.97290722</c:v>
                </c:pt>
                <c:pt idx="11">
                  <c:v>25.610959780000002</c:v>
                </c:pt>
                <c:pt idx="12">
                  <c:v>44.737445559999998</c:v>
                </c:pt>
                <c:pt idx="13">
                  <c:v>26.006343470000001</c:v>
                </c:pt>
                <c:pt idx="14">
                  <c:v>51.244051949999999</c:v>
                </c:pt>
                <c:pt idx="15">
                  <c:v>11.40935672</c:v>
                </c:pt>
                <c:pt idx="16">
                  <c:v>19.054920119999998</c:v>
                </c:pt>
                <c:pt idx="17">
                  <c:v>51.125896019999999</c:v>
                </c:pt>
                <c:pt idx="18">
                  <c:v>22.640179190000001</c:v>
                </c:pt>
                <c:pt idx="19">
                  <c:v>36.663194060000002</c:v>
                </c:pt>
                <c:pt idx="20">
                  <c:v>33.26446138</c:v>
                </c:pt>
                <c:pt idx="21">
                  <c:v>27.876653229999999</c:v>
                </c:pt>
                <c:pt idx="22">
                  <c:v>72.981748140000008</c:v>
                </c:pt>
                <c:pt idx="23">
                  <c:v>17.217485499999999</c:v>
                </c:pt>
                <c:pt idx="24">
                  <c:v>32.123086030000003</c:v>
                </c:pt>
                <c:pt idx="25">
                  <c:v>45.088679910000003</c:v>
                </c:pt>
                <c:pt idx="26">
                  <c:v>68.869582050000005</c:v>
                </c:pt>
                <c:pt idx="27">
                  <c:v>39.199651469999999</c:v>
                </c:pt>
                <c:pt idx="28">
                  <c:v>14.418664809999999</c:v>
                </c:pt>
                <c:pt idx="29">
                  <c:v>26.712983600000001</c:v>
                </c:pt>
                <c:pt idx="30">
                  <c:v>47.350979979999998</c:v>
                </c:pt>
                <c:pt idx="31">
                  <c:v>7.1493395900000003</c:v>
                </c:pt>
                <c:pt idx="32">
                  <c:v>24.358173109999999</c:v>
                </c:pt>
                <c:pt idx="33">
                  <c:v>62.515088720000001</c:v>
                </c:pt>
                <c:pt idx="34">
                  <c:v>15.441912629999999</c:v>
                </c:pt>
                <c:pt idx="35">
                  <c:v>21.801142500000001</c:v>
                </c:pt>
                <c:pt idx="36">
                  <c:v>15.3467091</c:v>
                </c:pt>
                <c:pt idx="37">
                  <c:v>61.990965639999999</c:v>
                </c:pt>
                <c:pt idx="38">
                  <c:v>39.438600989999998</c:v>
                </c:pt>
                <c:pt idx="39">
                  <c:v>15.24409389</c:v>
                </c:pt>
                <c:pt idx="40">
                  <c:v>31.0540573</c:v>
                </c:pt>
                <c:pt idx="41">
                  <c:v>43.449465059999987</c:v>
                </c:pt>
                <c:pt idx="42">
                  <c:v>24.089842520000001</c:v>
                </c:pt>
                <c:pt idx="43">
                  <c:v>24.920362650000001</c:v>
                </c:pt>
                <c:pt idx="44">
                  <c:v>45.833776159999999</c:v>
                </c:pt>
                <c:pt idx="45">
                  <c:v>35.271600229999997</c:v>
                </c:pt>
                <c:pt idx="46">
                  <c:v>16.445012429999991</c:v>
                </c:pt>
                <c:pt idx="47">
                  <c:v>38.03478277</c:v>
                </c:pt>
                <c:pt idx="48">
                  <c:v>12.437071639999999</c:v>
                </c:pt>
                <c:pt idx="49">
                  <c:v>19.228367330000001</c:v>
                </c:pt>
                <c:pt idx="50">
                  <c:v>34.375308889999999</c:v>
                </c:pt>
                <c:pt idx="51">
                  <c:v>53.603394119999997</c:v>
                </c:pt>
                <c:pt idx="52">
                  <c:v>38.914929540000003</c:v>
                </c:pt>
                <c:pt idx="53">
                  <c:v>23.583825109999999</c:v>
                </c:pt>
                <c:pt idx="54">
                  <c:v>60.475171719999999</c:v>
                </c:pt>
                <c:pt idx="55">
                  <c:v>45.16673093</c:v>
                </c:pt>
              </c:numCache>
            </c:numRef>
          </c:xVal>
          <c:yVal>
            <c:numRef>
              <c:f>lung_summary!$R$2:$R$57</c:f>
              <c:numCache>
                <c:formatCode>0</c:formatCode>
                <c:ptCount val="56"/>
                <c:pt idx="0">
                  <c:v>15.58534035141246</c:v>
                </c:pt>
                <c:pt idx="1">
                  <c:v>6.9511975368815504</c:v>
                </c:pt>
                <c:pt idx="2">
                  <c:v>31.664906852428739</c:v>
                </c:pt>
                <c:pt idx="3">
                  <c:v>11.66879047001979</c:v>
                </c:pt>
                <c:pt idx="4">
                  <c:v>20.771050086108129</c:v>
                </c:pt>
                <c:pt idx="5">
                  <c:v>60.296680391081338</c:v>
                </c:pt>
                <c:pt idx="6">
                  <c:v>17.441011821118611</c:v>
                </c:pt>
                <c:pt idx="7">
                  <c:v>16.235632776571851</c:v>
                </c:pt>
                <c:pt idx="8">
                  <c:v>24.58277922112628</c:v>
                </c:pt>
                <c:pt idx="9">
                  <c:v>23.830404114655831</c:v>
                </c:pt>
                <c:pt idx="10">
                  <c:v>25.43419017536722</c:v>
                </c:pt>
                <c:pt idx="11">
                  <c:v>26.05145509650437</c:v>
                </c:pt>
                <c:pt idx="12">
                  <c:v>45.969780138878399</c:v>
                </c:pt>
                <c:pt idx="13">
                  <c:v>36.476748647516068</c:v>
                </c:pt>
                <c:pt idx="14">
                  <c:v>47.621035986504381</c:v>
                </c:pt>
                <c:pt idx="15">
                  <c:v>11.379570700653529</c:v>
                </c:pt>
                <c:pt idx="16">
                  <c:v>32.509572050011769</c:v>
                </c:pt>
                <c:pt idx="17">
                  <c:v>46.987648037316298</c:v>
                </c:pt>
                <c:pt idx="18">
                  <c:v>21.426013134266899</c:v>
                </c:pt>
                <c:pt idx="19">
                  <c:v>36.293862079792611</c:v>
                </c:pt>
                <c:pt idx="20">
                  <c:v>34.083615141124319</c:v>
                </c:pt>
                <c:pt idx="21">
                  <c:v>25.618081628511039</c:v>
                </c:pt>
                <c:pt idx="22">
                  <c:v>53.557953765824799</c:v>
                </c:pt>
                <c:pt idx="23">
                  <c:v>15.91961640037777</c:v>
                </c:pt>
                <c:pt idx="24">
                  <c:v>30.818216501326301</c:v>
                </c:pt>
                <c:pt idx="25">
                  <c:v>43.133968611265637</c:v>
                </c:pt>
                <c:pt idx="26">
                  <c:v>67.221162172929667</c:v>
                </c:pt>
                <c:pt idx="27">
                  <c:v>40.466882954340399</c:v>
                </c:pt>
                <c:pt idx="28">
                  <c:v>13.654677278706981</c:v>
                </c:pt>
                <c:pt idx="29">
                  <c:v>29.059974208294062</c:v>
                </c:pt>
                <c:pt idx="30">
                  <c:v>57.667344502020583</c:v>
                </c:pt>
                <c:pt idx="31">
                  <c:v>8.1835792384106298</c:v>
                </c:pt>
                <c:pt idx="32">
                  <c:v>46.155597696384667</c:v>
                </c:pt>
                <c:pt idx="33">
                  <c:v>63.06508596294173</c:v>
                </c:pt>
                <c:pt idx="34">
                  <c:v>28.58606128314014</c:v>
                </c:pt>
                <c:pt idx="35">
                  <c:v>29.37296991190912</c:v>
                </c:pt>
                <c:pt idx="36">
                  <c:v>14.39608722845208</c:v>
                </c:pt>
                <c:pt idx="37">
                  <c:v>58.172584628937052</c:v>
                </c:pt>
                <c:pt idx="38">
                  <c:v>25.79804238237941</c:v>
                </c:pt>
                <c:pt idx="39">
                  <c:v>16.471397617598321</c:v>
                </c:pt>
                <c:pt idx="40">
                  <c:v>37.093132732364758</c:v>
                </c:pt>
                <c:pt idx="41">
                  <c:v>47.180265671704028</c:v>
                </c:pt>
                <c:pt idx="42">
                  <c:v>36.996388880138298</c:v>
                </c:pt>
                <c:pt idx="43">
                  <c:v>24.100527164183461</c:v>
                </c:pt>
                <c:pt idx="44">
                  <c:v>43.518646227084751</c:v>
                </c:pt>
                <c:pt idx="45">
                  <c:v>37.770554798936317</c:v>
                </c:pt>
                <c:pt idx="46">
                  <c:v>16.386774167993462</c:v>
                </c:pt>
                <c:pt idx="47">
                  <c:v>24.967884285374019</c:v>
                </c:pt>
                <c:pt idx="48">
                  <c:v>12.151004968810369</c:v>
                </c:pt>
                <c:pt idx="49">
                  <c:v>21.234249844308049</c:v>
                </c:pt>
                <c:pt idx="50">
                  <c:v>34.547315265932369</c:v>
                </c:pt>
                <c:pt idx="51">
                  <c:v>50.544718589894117</c:v>
                </c:pt>
                <c:pt idx="52">
                  <c:v>39.676613160651499</c:v>
                </c:pt>
                <c:pt idx="53">
                  <c:v>24.769954754234629</c:v>
                </c:pt>
                <c:pt idx="54">
                  <c:v>61.171847818275587</c:v>
                </c:pt>
                <c:pt idx="55">
                  <c:v>36.03704362334738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8F-DF48-AD45-3A6596D51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02963536"/>
        <c:axId val="-904902896"/>
      </c:scatterChart>
      <c:valAx>
        <c:axId val="-902963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ground truth measurement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4902896"/>
        <c:crosses val="autoZero"/>
        <c:crossBetween val="midCat"/>
      </c:valAx>
      <c:valAx>
        <c:axId val="-90490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measurment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2963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DEBE6-682B-426A-9200-0580AB4BF21A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3473D1-3867-4439-9B99-C018CF3914A9}">
      <dgm:prSet phldrT="[Text]" custT="1"/>
      <dgm:spPr/>
      <dgm:t>
        <a:bodyPr/>
        <a:lstStyle/>
        <a:p>
          <a:r>
            <a:rPr lang="en-US" sz="1050" dirty="0"/>
            <a:t>TCIA Management at UAMS</a:t>
          </a:r>
        </a:p>
      </dgm:t>
    </dgm:pt>
    <dgm:pt modelId="{73970473-6E89-478D-A1F6-EEF761BC06F3}" type="parTrans" cxnId="{292DA90B-D0F2-41AD-8251-12B455332C89}">
      <dgm:prSet/>
      <dgm:spPr/>
      <dgm:t>
        <a:bodyPr/>
        <a:lstStyle/>
        <a:p>
          <a:endParaRPr lang="en-US" sz="1100"/>
        </a:p>
      </dgm:t>
    </dgm:pt>
    <dgm:pt modelId="{17868103-3452-4417-AD1D-12E4512C1A69}" type="sibTrans" cxnId="{292DA90B-D0F2-41AD-8251-12B455332C89}">
      <dgm:prSet custT="1"/>
      <dgm:spPr/>
      <dgm:t>
        <a:bodyPr/>
        <a:lstStyle/>
        <a:p>
          <a:pPr algn="l"/>
          <a:r>
            <a:rPr lang="en-US" sz="800" dirty="0"/>
            <a:t>Prior, Smith</a:t>
          </a:r>
        </a:p>
      </dgm:t>
    </dgm:pt>
    <dgm:pt modelId="{469BFD1F-97F2-44AC-8EC9-F05FDBBCCDD8}" type="asst">
      <dgm:prSet phldrT="[Text]" custT="1"/>
      <dgm:spPr/>
      <dgm:t>
        <a:bodyPr/>
        <a:lstStyle/>
        <a:p>
          <a:r>
            <a:rPr lang="en-US" sz="1050" dirty="0"/>
            <a:t>Infrastructure Support</a:t>
          </a:r>
        </a:p>
      </dgm:t>
    </dgm:pt>
    <dgm:pt modelId="{B66F79BB-9129-4DF0-AB26-047D58432F16}" type="parTrans" cxnId="{B1D244E5-5833-4FDE-A863-300E3425EEEA}">
      <dgm:prSet/>
      <dgm:spPr/>
      <dgm:t>
        <a:bodyPr/>
        <a:lstStyle/>
        <a:p>
          <a:endParaRPr lang="en-US" sz="1100"/>
        </a:p>
      </dgm:t>
    </dgm:pt>
    <dgm:pt modelId="{819684C6-B8E8-48F6-9A59-5DF98F1F86F4}" type="sibTrans" cxnId="{B1D244E5-5833-4FDE-A863-300E3425EEEA}">
      <dgm:prSet custT="1"/>
      <dgm:spPr/>
      <dgm:t>
        <a:bodyPr/>
        <a:lstStyle/>
        <a:p>
          <a:pPr algn="l"/>
          <a:endParaRPr lang="en-US" sz="600" dirty="0"/>
        </a:p>
        <a:p>
          <a:pPr algn="l"/>
          <a:r>
            <a:rPr lang="en-US" sz="600" dirty="0"/>
            <a:t>Smith, Nolan, Dobbins, Tarbox, Tobler, Frund, </a:t>
          </a:r>
          <a:r>
            <a:rPr lang="en-US" sz="600" dirty="0" err="1"/>
            <a:t>Utecht</a:t>
          </a:r>
          <a:r>
            <a:rPr lang="en-US" sz="600" dirty="0"/>
            <a:t>, Brown</a:t>
          </a:r>
        </a:p>
        <a:p>
          <a:pPr algn="r"/>
          <a:endParaRPr lang="en-US" sz="600" dirty="0"/>
        </a:p>
      </dgm:t>
    </dgm:pt>
    <dgm:pt modelId="{87B49C63-2840-4F4E-B1A4-63B0C76DD6FD}">
      <dgm:prSet phldrT="[Text]" custT="1"/>
      <dgm:spPr/>
      <dgm:t>
        <a:bodyPr/>
        <a:lstStyle/>
        <a:p>
          <a:r>
            <a:rPr lang="en-US" sz="1000" dirty="0"/>
            <a:t>Data Collection: Programs </a:t>
          </a:r>
        </a:p>
      </dgm:t>
    </dgm:pt>
    <dgm:pt modelId="{7CAF5EBA-7E02-431A-BA68-A98A5E568F03}" type="sibTrans" cxnId="{1454950B-1B1F-4870-A33C-1FBB3157314B}">
      <dgm:prSet custT="1"/>
      <dgm:spPr/>
      <dgm:t>
        <a:bodyPr/>
        <a:lstStyle/>
        <a:p>
          <a:pPr algn="l"/>
          <a:r>
            <a:rPr lang="en-US" sz="600" b="0" u="none" dirty="0">
              <a:solidFill>
                <a:schemeClr val="tx1"/>
              </a:solidFill>
            </a:rPr>
            <a:t>Bennett, Berryman, </a:t>
          </a:r>
          <a:r>
            <a:rPr lang="en-US" sz="600" b="0" u="none" dirty="0" err="1">
              <a:solidFill>
                <a:schemeClr val="tx1"/>
              </a:solidFill>
            </a:rPr>
            <a:t>Billelo</a:t>
          </a:r>
          <a:endParaRPr lang="en-US" sz="600" dirty="0"/>
        </a:p>
      </dgm:t>
    </dgm:pt>
    <dgm:pt modelId="{01BF20C6-3AD3-42A0-844F-9CEA8E8E973E}" type="parTrans" cxnId="{1454950B-1B1F-4870-A33C-1FBB3157314B}">
      <dgm:prSet/>
      <dgm:spPr/>
      <dgm:t>
        <a:bodyPr/>
        <a:lstStyle/>
        <a:p>
          <a:endParaRPr lang="en-US" sz="1100"/>
        </a:p>
      </dgm:t>
    </dgm:pt>
    <dgm:pt modelId="{1CA3C88E-0FBB-47BE-B3FD-D565A59FDB91}">
      <dgm:prSet custT="1"/>
      <dgm:spPr/>
      <dgm:t>
        <a:bodyPr/>
        <a:lstStyle/>
        <a:p>
          <a:r>
            <a:rPr lang="en-US" sz="1000" dirty="0"/>
            <a:t>Data Collection: Research Collections</a:t>
          </a:r>
        </a:p>
      </dgm:t>
    </dgm:pt>
    <dgm:pt modelId="{946A632C-B8F7-45C0-9486-4F97187093C5}" type="parTrans" cxnId="{5A8D61A8-9C5A-450B-BC75-4F952F3EF561}">
      <dgm:prSet/>
      <dgm:spPr/>
      <dgm:t>
        <a:bodyPr/>
        <a:lstStyle/>
        <a:p>
          <a:endParaRPr lang="en-US" sz="1100"/>
        </a:p>
      </dgm:t>
    </dgm:pt>
    <dgm:pt modelId="{F5F15964-7560-40F4-9E5F-E6670DDC5470}" type="sibTrans" cxnId="{5A8D61A8-9C5A-450B-BC75-4F952F3EF561}">
      <dgm:prSet custT="1"/>
      <dgm:spPr/>
      <dgm:t>
        <a:bodyPr/>
        <a:lstStyle/>
        <a:p>
          <a:pPr algn="l"/>
          <a:r>
            <a:rPr lang="en-US" sz="600" b="0" u="none" dirty="0">
              <a:solidFill>
                <a:schemeClr val="tx1"/>
              </a:solidFill>
            </a:rPr>
            <a:t>Jarosz, Stockton, </a:t>
          </a:r>
          <a:r>
            <a:rPr lang="en-US" sz="600" b="0" u="none" dirty="0" err="1">
              <a:solidFill>
                <a:schemeClr val="tx1"/>
              </a:solidFill>
            </a:rPr>
            <a:t>Honomichl</a:t>
          </a:r>
          <a:endParaRPr lang="en-US" sz="600" dirty="0"/>
        </a:p>
      </dgm:t>
    </dgm:pt>
    <dgm:pt modelId="{B77B86D2-0750-4CB8-AAA6-F891746DBC75}">
      <dgm:prSet custT="1"/>
      <dgm:spPr/>
      <dgm:t>
        <a:bodyPr/>
        <a:lstStyle/>
        <a:p>
          <a:r>
            <a:rPr lang="en-US" sz="1000" dirty="0"/>
            <a:t>Data Collection: Pathology</a:t>
          </a:r>
        </a:p>
      </dgm:t>
    </dgm:pt>
    <dgm:pt modelId="{4058FC79-D524-4908-B21C-2190CD66B407}" type="parTrans" cxnId="{B461624C-70AA-4348-9F66-D535EE86A39E}">
      <dgm:prSet/>
      <dgm:spPr/>
      <dgm:t>
        <a:bodyPr/>
        <a:lstStyle/>
        <a:p>
          <a:endParaRPr lang="en-US" sz="1100"/>
        </a:p>
      </dgm:t>
    </dgm:pt>
    <dgm:pt modelId="{A28D0ACF-64F9-47A4-9E92-770D6F699E39}" type="sibTrans" cxnId="{B461624C-70AA-4348-9F66-D535EE86A39E}">
      <dgm:prSet custT="1"/>
      <dgm:spPr/>
      <dgm:t>
        <a:bodyPr/>
        <a:lstStyle/>
        <a:p>
          <a:pPr algn="l"/>
          <a:r>
            <a:rPr lang="en-US" sz="700" u="none" dirty="0">
              <a:solidFill>
                <a:schemeClr val="tx1"/>
              </a:solidFill>
            </a:rPr>
            <a:t>Sharma, </a:t>
          </a:r>
          <a:r>
            <a:rPr lang="en-US" sz="700" u="none" dirty="0" err="1">
              <a:solidFill>
                <a:schemeClr val="tx1"/>
              </a:solidFill>
            </a:rPr>
            <a:t>Birminam</a:t>
          </a:r>
          <a:r>
            <a:rPr lang="en-US" sz="700" u="none" dirty="0">
              <a:solidFill>
                <a:schemeClr val="tx1"/>
              </a:solidFill>
            </a:rPr>
            <a:t>, </a:t>
          </a:r>
          <a:r>
            <a:rPr lang="en-US" sz="700" b="0" u="none" dirty="0">
              <a:solidFill>
                <a:schemeClr val="tx1"/>
              </a:solidFill>
            </a:rPr>
            <a:t>TBD</a:t>
          </a:r>
          <a:endParaRPr lang="en-US" sz="700" dirty="0"/>
        </a:p>
      </dgm:t>
    </dgm:pt>
    <dgm:pt modelId="{F28F2995-E773-4144-8E34-FBF5E6A912F4}">
      <dgm:prSet custT="1"/>
      <dgm:spPr/>
      <dgm:t>
        <a:bodyPr/>
        <a:lstStyle/>
        <a:p>
          <a:r>
            <a:rPr lang="en-US" sz="1000" dirty="0"/>
            <a:t>APOLLO (clinical/backlog) </a:t>
          </a:r>
        </a:p>
      </dgm:t>
    </dgm:pt>
    <dgm:pt modelId="{DA4295AE-57FE-483C-A1EE-C75F4EEDBEFA}" type="parTrans" cxnId="{72C9A012-919F-4DC5-B9D8-5D659D98CB15}">
      <dgm:prSet/>
      <dgm:spPr/>
      <dgm:t>
        <a:bodyPr/>
        <a:lstStyle/>
        <a:p>
          <a:endParaRPr lang="en-US" sz="1100"/>
        </a:p>
      </dgm:t>
    </dgm:pt>
    <dgm:pt modelId="{81AF7120-6C49-47F9-BA3F-ECCBDA57D6D0}" type="sibTrans" cxnId="{72C9A012-919F-4DC5-B9D8-5D659D98CB15}">
      <dgm:prSet custT="1"/>
      <dgm:spPr/>
      <dgm:t>
        <a:bodyPr/>
        <a:lstStyle/>
        <a:p>
          <a:pPr algn="l"/>
          <a:r>
            <a:rPr lang="en-US" sz="700" dirty="0"/>
            <a:t>Levine, Angelus, TBD</a:t>
          </a:r>
        </a:p>
      </dgm:t>
    </dgm:pt>
    <dgm:pt modelId="{F8136104-9C12-416A-9D01-15F19DC3887E}">
      <dgm:prSet custT="1"/>
      <dgm:spPr/>
      <dgm:t>
        <a:bodyPr/>
        <a:lstStyle/>
        <a:p>
          <a:r>
            <a:rPr lang="en-US" sz="1000" dirty="0"/>
            <a:t>Clinical Trials </a:t>
          </a:r>
        </a:p>
      </dgm:t>
    </dgm:pt>
    <dgm:pt modelId="{8186C6E6-8576-427D-9661-62E8F68859D6}" type="parTrans" cxnId="{CEC2B0C2-8CEA-4892-9C85-348A90E9711E}">
      <dgm:prSet/>
      <dgm:spPr/>
      <dgm:t>
        <a:bodyPr/>
        <a:lstStyle/>
        <a:p>
          <a:endParaRPr lang="en-US" sz="1100"/>
        </a:p>
      </dgm:t>
    </dgm:pt>
    <dgm:pt modelId="{B41824BC-3034-4058-A0C9-7BCD3584E140}" type="sibTrans" cxnId="{CEC2B0C2-8CEA-4892-9C85-348A90E9711E}">
      <dgm:prSet custT="1"/>
      <dgm:spPr/>
      <dgm:t>
        <a:bodyPr/>
        <a:lstStyle/>
        <a:p>
          <a:r>
            <a:rPr lang="en-US" sz="1000" dirty="0"/>
            <a:t>TBD</a:t>
          </a:r>
        </a:p>
      </dgm:t>
    </dgm:pt>
    <dgm:pt modelId="{4D37ABD5-5B5F-4C39-96FC-CBE433826560}" type="pres">
      <dgm:prSet presAssocID="{1C2DEBE6-682B-426A-9200-0580AB4BF2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EB7DBD6-4D27-4CCC-BA0C-DE8E6C83CA6A}" type="pres">
      <dgm:prSet presAssocID="{563473D1-3867-4439-9B99-C018CF3914A9}" presName="hierRoot1" presStyleCnt="0">
        <dgm:presLayoutVars>
          <dgm:hierBranch val="init"/>
        </dgm:presLayoutVars>
      </dgm:prSet>
      <dgm:spPr/>
    </dgm:pt>
    <dgm:pt modelId="{84DF2A84-BEA2-4B8B-A6B6-EC4449A9437D}" type="pres">
      <dgm:prSet presAssocID="{563473D1-3867-4439-9B99-C018CF3914A9}" presName="rootComposite1" presStyleCnt="0"/>
      <dgm:spPr/>
    </dgm:pt>
    <dgm:pt modelId="{295D4E57-FB07-4BF7-9142-01779CA1B682}" type="pres">
      <dgm:prSet presAssocID="{563473D1-3867-4439-9B99-C018CF3914A9}" presName="rootText1" presStyleLbl="node0" presStyleIdx="0" presStyleCnt="1" custScaleX="195747" custLinFactNeighborX="31231" custLinFactNeighborY="203">
        <dgm:presLayoutVars>
          <dgm:chMax/>
          <dgm:chPref val="3"/>
        </dgm:presLayoutVars>
      </dgm:prSet>
      <dgm:spPr/>
    </dgm:pt>
    <dgm:pt modelId="{3794267B-31CC-4A94-B6B3-D94F6A06D877}" type="pres">
      <dgm:prSet presAssocID="{563473D1-3867-4439-9B99-C018CF3914A9}" presName="titleText1" presStyleLbl="fgAcc0" presStyleIdx="0" presStyleCnt="1" custScaleX="87984" custScaleY="108596" custLinFactNeighborX="-6016" custLinFactNeighborY="34382">
        <dgm:presLayoutVars>
          <dgm:chMax val="0"/>
          <dgm:chPref val="0"/>
        </dgm:presLayoutVars>
      </dgm:prSet>
      <dgm:spPr/>
    </dgm:pt>
    <dgm:pt modelId="{78AC9014-8A98-4620-BF84-1C5136665E54}" type="pres">
      <dgm:prSet presAssocID="{563473D1-3867-4439-9B99-C018CF3914A9}" presName="rootConnector1" presStyleLbl="node1" presStyleIdx="0" presStyleCnt="5"/>
      <dgm:spPr/>
    </dgm:pt>
    <dgm:pt modelId="{E0A23D56-DE67-48A0-8ACB-4334AF3CBB16}" type="pres">
      <dgm:prSet presAssocID="{563473D1-3867-4439-9B99-C018CF3914A9}" presName="hierChild2" presStyleCnt="0"/>
      <dgm:spPr/>
    </dgm:pt>
    <dgm:pt modelId="{080143AB-9BA1-4AE2-B055-9411B971D775}" type="pres">
      <dgm:prSet presAssocID="{01BF20C6-3AD3-42A0-844F-9CEA8E8E973E}" presName="Name37" presStyleLbl="parChTrans1D2" presStyleIdx="0" presStyleCnt="6"/>
      <dgm:spPr/>
    </dgm:pt>
    <dgm:pt modelId="{49E3EEE2-B8E3-41B8-91B2-580F83E877D9}" type="pres">
      <dgm:prSet presAssocID="{87B49C63-2840-4F4E-B1A4-63B0C76DD6FD}" presName="hierRoot2" presStyleCnt="0">
        <dgm:presLayoutVars>
          <dgm:hierBranch val="init"/>
        </dgm:presLayoutVars>
      </dgm:prSet>
      <dgm:spPr/>
    </dgm:pt>
    <dgm:pt modelId="{94596290-74F0-4BDE-B6F3-E05407C407E1}" type="pres">
      <dgm:prSet presAssocID="{87B49C63-2840-4F4E-B1A4-63B0C76DD6FD}" presName="rootComposite" presStyleCnt="0"/>
      <dgm:spPr/>
    </dgm:pt>
    <dgm:pt modelId="{D595F6BC-AA3C-4276-86EF-D5B2555D9545}" type="pres">
      <dgm:prSet presAssocID="{87B49C63-2840-4F4E-B1A4-63B0C76DD6FD}" presName="rootText" presStyleLbl="node1" presStyleIdx="0" presStyleCnt="5" custScaleX="118360">
        <dgm:presLayoutVars>
          <dgm:chMax/>
          <dgm:chPref val="3"/>
        </dgm:presLayoutVars>
      </dgm:prSet>
      <dgm:spPr/>
    </dgm:pt>
    <dgm:pt modelId="{E1ABFFA5-09B4-4179-9BE5-F7E66E07578C}" type="pres">
      <dgm:prSet presAssocID="{87B49C63-2840-4F4E-B1A4-63B0C76DD6FD}" presName="titleText2" presStyleLbl="fgAcc1" presStyleIdx="0" presStyleCnt="5" custScaleX="133553" custScaleY="98145" custLinFactNeighborY="92304">
        <dgm:presLayoutVars>
          <dgm:chMax val="0"/>
          <dgm:chPref val="0"/>
        </dgm:presLayoutVars>
      </dgm:prSet>
      <dgm:spPr/>
    </dgm:pt>
    <dgm:pt modelId="{9D052FD2-1F5B-403A-996E-DC973057FDED}" type="pres">
      <dgm:prSet presAssocID="{87B49C63-2840-4F4E-B1A4-63B0C76DD6FD}" presName="rootConnector" presStyleLbl="node2" presStyleIdx="0" presStyleCnt="0"/>
      <dgm:spPr/>
    </dgm:pt>
    <dgm:pt modelId="{D4759BCE-FAE0-4264-ACBC-FFD72B7B3F22}" type="pres">
      <dgm:prSet presAssocID="{87B49C63-2840-4F4E-B1A4-63B0C76DD6FD}" presName="hierChild4" presStyleCnt="0"/>
      <dgm:spPr/>
    </dgm:pt>
    <dgm:pt modelId="{066BBA48-A3A7-4346-B45C-B4308CB1CEB4}" type="pres">
      <dgm:prSet presAssocID="{87B49C63-2840-4F4E-B1A4-63B0C76DD6FD}" presName="hierChild5" presStyleCnt="0"/>
      <dgm:spPr/>
    </dgm:pt>
    <dgm:pt modelId="{52A293A7-D5EA-486B-80AB-185C0F5C2D53}" type="pres">
      <dgm:prSet presAssocID="{946A632C-B8F7-45C0-9486-4F97187093C5}" presName="Name37" presStyleLbl="parChTrans1D2" presStyleIdx="1" presStyleCnt="6"/>
      <dgm:spPr/>
    </dgm:pt>
    <dgm:pt modelId="{A2C9AA1D-5F6A-442B-BF18-9DD0585EF769}" type="pres">
      <dgm:prSet presAssocID="{1CA3C88E-0FBB-47BE-B3FD-D565A59FDB91}" presName="hierRoot2" presStyleCnt="0">
        <dgm:presLayoutVars>
          <dgm:hierBranch val="init"/>
        </dgm:presLayoutVars>
      </dgm:prSet>
      <dgm:spPr/>
    </dgm:pt>
    <dgm:pt modelId="{D6D444CB-314D-4A66-9ADD-755AF7E809C8}" type="pres">
      <dgm:prSet presAssocID="{1CA3C88E-0FBB-47BE-B3FD-D565A59FDB91}" presName="rootComposite" presStyleCnt="0"/>
      <dgm:spPr/>
    </dgm:pt>
    <dgm:pt modelId="{5858FBA5-A2E2-4146-A95E-F1A08A19C4E0}" type="pres">
      <dgm:prSet presAssocID="{1CA3C88E-0FBB-47BE-B3FD-D565A59FDB91}" presName="rootText" presStyleLbl="node1" presStyleIdx="1" presStyleCnt="5" custScaleX="144986">
        <dgm:presLayoutVars>
          <dgm:chMax/>
          <dgm:chPref val="3"/>
        </dgm:presLayoutVars>
      </dgm:prSet>
      <dgm:spPr/>
    </dgm:pt>
    <dgm:pt modelId="{AE50A9DA-4F6C-4199-9E2E-2558A3C8679A}" type="pres">
      <dgm:prSet presAssocID="{1CA3C88E-0FBB-47BE-B3FD-D565A59FDB91}" presName="titleText2" presStyleLbl="fgAcc1" presStyleIdx="1" presStyleCnt="5" custScaleX="133553" custScaleY="82473" custLinFactNeighborY="95704">
        <dgm:presLayoutVars>
          <dgm:chMax val="0"/>
          <dgm:chPref val="0"/>
        </dgm:presLayoutVars>
      </dgm:prSet>
      <dgm:spPr/>
    </dgm:pt>
    <dgm:pt modelId="{3DC3C822-1EA7-4C9F-B8AB-25950355E3F9}" type="pres">
      <dgm:prSet presAssocID="{1CA3C88E-0FBB-47BE-B3FD-D565A59FDB91}" presName="rootConnector" presStyleLbl="node2" presStyleIdx="0" presStyleCnt="0"/>
      <dgm:spPr/>
    </dgm:pt>
    <dgm:pt modelId="{CD51AFFB-C838-48C8-A824-36F08A3875AB}" type="pres">
      <dgm:prSet presAssocID="{1CA3C88E-0FBB-47BE-B3FD-D565A59FDB91}" presName="hierChild4" presStyleCnt="0"/>
      <dgm:spPr/>
    </dgm:pt>
    <dgm:pt modelId="{43094719-099C-49F2-BCEE-9AD1D9E1E5E5}" type="pres">
      <dgm:prSet presAssocID="{1CA3C88E-0FBB-47BE-B3FD-D565A59FDB91}" presName="hierChild5" presStyleCnt="0"/>
      <dgm:spPr/>
    </dgm:pt>
    <dgm:pt modelId="{E2CC783C-B4C9-4D13-A192-A588948ACB9B}" type="pres">
      <dgm:prSet presAssocID="{4058FC79-D524-4908-B21C-2190CD66B407}" presName="Name37" presStyleLbl="parChTrans1D2" presStyleIdx="2" presStyleCnt="6"/>
      <dgm:spPr/>
    </dgm:pt>
    <dgm:pt modelId="{1A9E3741-8BE9-43B0-B3A8-EE0901CC569C}" type="pres">
      <dgm:prSet presAssocID="{B77B86D2-0750-4CB8-AAA6-F891746DBC75}" presName="hierRoot2" presStyleCnt="0">
        <dgm:presLayoutVars>
          <dgm:hierBranch val="init"/>
        </dgm:presLayoutVars>
      </dgm:prSet>
      <dgm:spPr/>
    </dgm:pt>
    <dgm:pt modelId="{B138BFCD-D050-42EA-88BD-A6BC3F0E6AB7}" type="pres">
      <dgm:prSet presAssocID="{B77B86D2-0750-4CB8-AAA6-F891746DBC75}" presName="rootComposite" presStyleCnt="0"/>
      <dgm:spPr/>
    </dgm:pt>
    <dgm:pt modelId="{C60A8122-E353-4D7B-948D-E755AB6F1499}" type="pres">
      <dgm:prSet presAssocID="{B77B86D2-0750-4CB8-AAA6-F891746DBC75}" presName="rootText" presStyleLbl="node1" presStyleIdx="2" presStyleCnt="5" custScaleX="115919">
        <dgm:presLayoutVars>
          <dgm:chMax/>
          <dgm:chPref val="3"/>
        </dgm:presLayoutVars>
      </dgm:prSet>
      <dgm:spPr/>
    </dgm:pt>
    <dgm:pt modelId="{C4048930-551F-4894-8719-C24980836FBA}" type="pres">
      <dgm:prSet presAssocID="{B77B86D2-0750-4CB8-AAA6-F891746DBC75}" presName="titleText2" presStyleLbl="fgAcc1" presStyleIdx="2" presStyleCnt="5" custScaleX="133553" custScaleY="82473" custLinFactNeighborY="95704">
        <dgm:presLayoutVars>
          <dgm:chMax val="0"/>
          <dgm:chPref val="0"/>
        </dgm:presLayoutVars>
      </dgm:prSet>
      <dgm:spPr/>
    </dgm:pt>
    <dgm:pt modelId="{45D590BD-1BC3-4F4E-A30C-570C76C940CC}" type="pres">
      <dgm:prSet presAssocID="{B77B86D2-0750-4CB8-AAA6-F891746DBC75}" presName="rootConnector" presStyleLbl="node2" presStyleIdx="0" presStyleCnt="0"/>
      <dgm:spPr/>
    </dgm:pt>
    <dgm:pt modelId="{49279E60-B5FC-4F38-8BF6-5A578C2EB917}" type="pres">
      <dgm:prSet presAssocID="{B77B86D2-0750-4CB8-AAA6-F891746DBC75}" presName="hierChild4" presStyleCnt="0"/>
      <dgm:spPr/>
    </dgm:pt>
    <dgm:pt modelId="{E26B8A9A-DB64-4F50-80EC-ED898D9FB95E}" type="pres">
      <dgm:prSet presAssocID="{B77B86D2-0750-4CB8-AAA6-F891746DBC75}" presName="hierChild5" presStyleCnt="0"/>
      <dgm:spPr/>
    </dgm:pt>
    <dgm:pt modelId="{7695D445-DF79-4E2A-8238-4FE5752D4D34}" type="pres">
      <dgm:prSet presAssocID="{DA4295AE-57FE-483C-A1EE-C75F4EEDBEFA}" presName="Name37" presStyleLbl="parChTrans1D2" presStyleIdx="3" presStyleCnt="6"/>
      <dgm:spPr/>
    </dgm:pt>
    <dgm:pt modelId="{C85CFBB8-7F2E-44B9-8C8C-2C01D08F37DE}" type="pres">
      <dgm:prSet presAssocID="{F28F2995-E773-4144-8E34-FBF5E6A912F4}" presName="hierRoot2" presStyleCnt="0">
        <dgm:presLayoutVars>
          <dgm:hierBranch val="init"/>
        </dgm:presLayoutVars>
      </dgm:prSet>
      <dgm:spPr/>
    </dgm:pt>
    <dgm:pt modelId="{9BD8200C-B43A-4661-9FCB-F9DF1B6F2BA9}" type="pres">
      <dgm:prSet presAssocID="{F28F2995-E773-4144-8E34-FBF5E6A912F4}" presName="rootComposite" presStyleCnt="0"/>
      <dgm:spPr/>
    </dgm:pt>
    <dgm:pt modelId="{87B3EB44-4734-4A38-8612-B85F7916BA45}" type="pres">
      <dgm:prSet presAssocID="{F28F2995-E773-4144-8E34-FBF5E6A912F4}" presName="rootText" presStyleLbl="node1" presStyleIdx="3" presStyleCnt="5" custScaleX="121510">
        <dgm:presLayoutVars>
          <dgm:chMax/>
          <dgm:chPref val="3"/>
        </dgm:presLayoutVars>
      </dgm:prSet>
      <dgm:spPr/>
    </dgm:pt>
    <dgm:pt modelId="{97D4DF49-8E01-4AE5-86C0-3BB70B688B79}" type="pres">
      <dgm:prSet presAssocID="{F28F2995-E773-4144-8E34-FBF5E6A912F4}" presName="titleText2" presStyleLbl="fgAcc1" presStyleIdx="3" presStyleCnt="5" custScaleX="133553" custScaleY="82473" custLinFactNeighborY="95704">
        <dgm:presLayoutVars>
          <dgm:chMax val="0"/>
          <dgm:chPref val="0"/>
        </dgm:presLayoutVars>
      </dgm:prSet>
      <dgm:spPr/>
    </dgm:pt>
    <dgm:pt modelId="{93F55D95-9A16-4267-9708-388D71BCC2EF}" type="pres">
      <dgm:prSet presAssocID="{F28F2995-E773-4144-8E34-FBF5E6A912F4}" presName="rootConnector" presStyleLbl="node2" presStyleIdx="0" presStyleCnt="0"/>
      <dgm:spPr/>
    </dgm:pt>
    <dgm:pt modelId="{B87F4369-AB21-4683-B293-056227C4AADF}" type="pres">
      <dgm:prSet presAssocID="{F28F2995-E773-4144-8E34-FBF5E6A912F4}" presName="hierChild4" presStyleCnt="0"/>
      <dgm:spPr/>
    </dgm:pt>
    <dgm:pt modelId="{6B484A90-C757-4EE1-82DB-185C14C05A52}" type="pres">
      <dgm:prSet presAssocID="{F28F2995-E773-4144-8E34-FBF5E6A912F4}" presName="hierChild5" presStyleCnt="0"/>
      <dgm:spPr/>
    </dgm:pt>
    <dgm:pt modelId="{5A2AC931-AE6D-4F1E-A2BF-57BC6E553B42}" type="pres">
      <dgm:prSet presAssocID="{8186C6E6-8576-427D-9661-62E8F68859D6}" presName="Name37" presStyleLbl="parChTrans1D2" presStyleIdx="4" presStyleCnt="6"/>
      <dgm:spPr/>
    </dgm:pt>
    <dgm:pt modelId="{AB4B645C-4FEA-410F-AD4E-3AC2784E25F4}" type="pres">
      <dgm:prSet presAssocID="{F8136104-9C12-416A-9D01-15F19DC3887E}" presName="hierRoot2" presStyleCnt="0">
        <dgm:presLayoutVars>
          <dgm:hierBranch val="init"/>
        </dgm:presLayoutVars>
      </dgm:prSet>
      <dgm:spPr/>
    </dgm:pt>
    <dgm:pt modelId="{13767BCE-91A4-4F7A-AA0D-ECDBF2C1EE82}" type="pres">
      <dgm:prSet presAssocID="{F8136104-9C12-416A-9D01-15F19DC3887E}" presName="rootComposite" presStyleCnt="0"/>
      <dgm:spPr/>
    </dgm:pt>
    <dgm:pt modelId="{71A6F3B7-0E05-46EC-A791-9F1A7B2B0D0D}" type="pres">
      <dgm:prSet presAssocID="{F8136104-9C12-416A-9D01-15F19DC3887E}" presName="rootText" presStyleLbl="node1" presStyleIdx="4" presStyleCnt="5" custScaleX="133742">
        <dgm:presLayoutVars>
          <dgm:chMax/>
          <dgm:chPref val="3"/>
        </dgm:presLayoutVars>
      </dgm:prSet>
      <dgm:spPr/>
    </dgm:pt>
    <dgm:pt modelId="{4E63E9AA-3666-44B2-B44E-8809537BECEE}" type="pres">
      <dgm:prSet presAssocID="{F8136104-9C12-416A-9D01-15F19DC3887E}" presName="titleText2" presStyleLbl="fgAcc1" presStyleIdx="4" presStyleCnt="5" custScaleY="91544" custLinFactNeighborY="95704">
        <dgm:presLayoutVars>
          <dgm:chMax val="0"/>
          <dgm:chPref val="0"/>
        </dgm:presLayoutVars>
      </dgm:prSet>
      <dgm:spPr/>
    </dgm:pt>
    <dgm:pt modelId="{AB7ADA61-0D63-46FF-828F-589F96BB11BA}" type="pres">
      <dgm:prSet presAssocID="{F8136104-9C12-416A-9D01-15F19DC3887E}" presName="rootConnector" presStyleLbl="node2" presStyleIdx="0" presStyleCnt="0"/>
      <dgm:spPr/>
    </dgm:pt>
    <dgm:pt modelId="{1D7BCE99-2AE8-4F55-9F58-BF668D486D16}" type="pres">
      <dgm:prSet presAssocID="{F8136104-9C12-416A-9D01-15F19DC3887E}" presName="hierChild4" presStyleCnt="0"/>
      <dgm:spPr/>
    </dgm:pt>
    <dgm:pt modelId="{0625273B-56E6-41EB-BC56-ADC12EB9C0FB}" type="pres">
      <dgm:prSet presAssocID="{F8136104-9C12-416A-9D01-15F19DC3887E}" presName="hierChild5" presStyleCnt="0"/>
      <dgm:spPr/>
    </dgm:pt>
    <dgm:pt modelId="{00E8D423-AB98-4F9F-8F18-1EFE2EDC8B34}" type="pres">
      <dgm:prSet presAssocID="{563473D1-3867-4439-9B99-C018CF3914A9}" presName="hierChild3" presStyleCnt="0"/>
      <dgm:spPr/>
    </dgm:pt>
    <dgm:pt modelId="{453C86EB-74F8-4319-94D3-21E76012BBBC}" type="pres">
      <dgm:prSet presAssocID="{B66F79BB-9129-4DF0-AB26-047D58432F16}" presName="Name96" presStyleLbl="parChTrans1D2" presStyleIdx="5" presStyleCnt="6"/>
      <dgm:spPr/>
    </dgm:pt>
    <dgm:pt modelId="{6CE3A215-13E8-4B63-BC0E-55E20C7310C2}" type="pres">
      <dgm:prSet presAssocID="{469BFD1F-97F2-44AC-8EC9-F05FDBBCCDD8}" presName="hierRoot3" presStyleCnt="0">
        <dgm:presLayoutVars>
          <dgm:hierBranch val="init"/>
        </dgm:presLayoutVars>
      </dgm:prSet>
      <dgm:spPr/>
    </dgm:pt>
    <dgm:pt modelId="{C2666BC2-80A2-499D-862E-FDE6CC49C6E2}" type="pres">
      <dgm:prSet presAssocID="{469BFD1F-97F2-44AC-8EC9-F05FDBBCCDD8}" presName="rootComposite3" presStyleCnt="0"/>
      <dgm:spPr/>
    </dgm:pt>
    <dgm:pt modelId="{0C695FB4-B74B-4C97-AC0B-CC78FC52ED51}" type="pres">
      <dgm:prSet presAssocID="{469BFD1F-97F2-44AC-8EC9-F05FDBBCCDD8}" presName="rootText3" presStyleLbl="asst1" presStyleIdx="0" presStyleCnt="1" custScaleX="184655" custScaleY="87971" custLinFactNeighborX="-40557" custLinFactNeighborY="-40645">
        <dgm:presLayoutVars>
          <dgm:chPref val="3"/>
        </dgm:presLayoutVars>
      </dgm:prSet>
      <dgm:spPr/>
    </dgm:pt>
    <dgm:pt modelId="{D14FFAD0-8710-406F-8828-B5958A900798}" type="pres">
      <dgm:prSet presAssocID="{469BFD1F-97F2-44AC-8EC9-F05FDBBCCDD8}" presName="titleText3" presStyleLbl="fgAcc2" presStyleIdx="0" presStyleCnt="1" custScaleX="289728" custScaleY="126733" custLinFactNeighborX="-55499" custLinFactNeighborY="-54332">
        <dgm:presLayoutVars>
          <dgm:chMax val="0"/>
          <dgm:chPref val="0"/>
        </dgm:presLayoutVars>
      </dgm:prSet>
      <dgm:spPr/>
    </dgm:pt>
    <dgm:pt modelId="{F667431C-2885-455E-802B-46563A12AB5B}" type="pres">
      <dgm:prSet presAssocID="{469BFD1F-97F2-44AC-8EC9-F05FDBBCCDD8}" presName="rootConnector3" presStyleLbl="asst1" presStyleIdx="0" presStyleCnt="1"/>
      <dgm:spPr/>
    </dgm:pt>
    <dgm:pt modelId="{EC1E0C66-F148-4EC7-B5DA-ECAEEF73754B}" type="pres">
      <dgm:prSet presAssocID="{469BFD1F-97F2-44AC-8EC9-F05FDBBCCDD8}" presName="hierChild6" presStyleCnt="0"/>
      <dgm:spPr/>
    </dgm:pt>
    <dgm:pt modelId="{2A5012E8-D0C1-4939-B786-128EA1C3B460}" type="pres">
      <dgm:prSet presAssocID="{469BFD1F-97F2-44AC-8EC9-F05FDBBCCDD8}" presName="hierChild7" presStyleCnt="0"/>
      <dgm:spPr/>
    </dgm:pt>
  </dgm:ptLst>
  <dgm:cxnLst>
    <dgm:cxn modelId="{1454950B-1B1F-4870-A33C-1FBB3157314B}" srcId="{563473D1-3867-4439-9B99-C018CF3914A9}" destId="{87B49C63-2840-4F4E-B1A4-63B0C76DD6FD}" srcOrd="1" destOrd="0" parTransId="{01BF20C6-3AD3-42A0-844F-9CEA8E8E973E}" sibTransId="{7CAF5EBA-7E02-431A-BA68-A98A5E568F03}"/>
    <dgm:cxn modelId="{292DA90B-D0F2-41AD-8251-12B455332C89}" srcId="{1C2DEBE6-682B-426A-9200-0580AB4BF21A}" destId="{563473D1-3867-4439-9B99-C018CF3914A9}" srcOrd="0" destOrd="0" parTransId="{73970473-6E89-478D-A1F6-EEF761BC06F3}" sibTransId="{17868103-3452-4417-AD1D-12E4512C1A69}"/>
    <dgm:cxn modelId="{AD6F040F-F391-469C-AC41-2F238EE93D1E}" type="presOf" srcId="{F5F15964-7560-40F4-9E5F-E6670DDC5470}" destId="{AE50A9DA-4F6C-4199-9E2E-2558A3C8679A}" srcOrd="0" destOrd="0" presId="urn:microsoft.com/office/officeart/2008/layout/NameandTitleOrganizationalChart"/>
    <dgm:cxn modelId="{72C9A012-919F-4DC5-B9D8-5D659D98CB15}" srcId="{563473D1-3867-4439-9B99-C018CF3914A9}" destId="{F28F2995-E773-4144-8E34-FBF5E6A912F4}" srcOrd="4" destOrd="0" parTransId="{DA4295AE-57FE-483C-A1EE-C75F4EEDBEFA}" sibTransId="{81AF7120-6C49-47F9-BA3F-ECCBDA57D6D0}"/>
    <dgm:cxn modelId="{29FE691F-9CEA-4D29-9723-7ED3A7F9DFFA}" type="presOf" srcId="{819684C6-B8E8-48F6-9A59-5DF98F1F86F4}" destId="{D14FFAD0-8710-406F-8828-B5958A900798}" srcOrd="0" destOrd="0" presId="urn:microsoft.com/office/officeart/2008/layout/NameandTitleOrganizationalChart"/>
    <dgm:cxn modelId="{0E5EDF37-5AE6-439F-8EFA-83EFD60E078D}" type="presOf" srcId="{A28D0ACF-64F9-47A4-9E92-770D6F699E39}" destId="{C4048930-551F-4894-8719-C24980836FBA}" srcOrd="0" destOrd="0" presId="urn:microsoft.com/office/officeart/2008/layout/NameandTitleOrganizationalChart"/>
    <dgm:cxn modelId="{36D1D63C-97BF-4365-AA86-D9C6FC58EA80}" type="presOf" srcId="{DA4295AE-57FE-483C-A1EE-C75F4EEDBEFA}" destId="{7695D445-DF79-4E2A-8238-4FE5752D4D34}" srcOrd="0" destOrd="0" presId="urn:microsoft.com/office/officeart/2008/layout/NameandTitleOrganizationalChart"/>
    <dgm:cxn modelId="{4BB35E5B-E24A-4A16-8D6B-FF273729CC10}" type="presOf" srcId="{F8136104-9C12-416A-9D01-15F19DC3887E}" destId="{71A6F3B7-0E05-46EC-A791-9F1A7B2B0D0D}" srcOrd="0" destOrd="0" presId="urn:microsoft.com/office/officeart/2008/layout/NameandTitleOrganizationalChart"/>
    <dgm:cxn modelId="{995BA85B-B6DE-4B80-8017-0E6DF801175E}" type="presOf" srcId="{563473D1-3867-4439-9B99-C018CF3914A9}" destId="{295D4E57-FB07-4BF7-9142-01779CA1B682}" srcOrd="0" destOrd="0" presId="urn:microsoft.com/office/officeart/2008/layout/NameandTitleOrganizationalChart"/>
    <dgm:cxn modelId="{592C4768-4B12-410A-9D8E-3E21B7DE0497}" type="presOf" srcId="{563473D1-3867-4439-9B99-C018CF3914A9}" destId="{78AC9014-8A98-4620-BF84-1C5136665E54}" srcOrd="1" destOrd="0" presId="urn:microsoft.com/office/officeart/2008/layout/NameandTitleOrganizationalChart"/>
    <dgm:cxn modelId="{92C15A6B-C4EE-43F1-854B-0091C3BAD200}" type="presOf" srcId="{469BFD1F-97F2-44AC-8EC9-F05FDBBCCDD8}" destId="{F667431C-2885-455E-802B-46563A12AB5B}" srcOrd="1" destOrd="0" presId="urn:microsoft.com/office/officeart/2008/layout/NameandTitleOrganizationalChart"/>
    <dgm:cxn modelId="{4722214C-21C0-436B-B17E-7D099DD48DDC}" type="presOf" srcId="{01BF20C6-3AD3-42A0-844F-9CEA8E8E973E}" destId="{080143AB-9BA1-4AE2-B055-9411B971D775}" srcOrd="0" destOrd="0" presId="urn:microsoft.com/office/officeart/2008/layout/NameandTitleOrganizationalChart"/>
    <dgm:cxn modelId="{13095B4C-028D-4BE8-86B4-AD042A5F4E56}" type="presOf" srcId="{B66F79BB-9129-4DF0-AB26-047D58432F16}" destId="{453C86EB-74F8-4319-94D3-21E76012BBBC}" srcOrd="0" destOrd="0" presId="urn:microsoft.com/office/officeart/2008/layout/NameandTitleOrganizationalChart"/>
    <dgm:cxn modelId="{B461624C-70AA-4348-9F66-D535EE86A39E}" srcId="{563473D1-3867-4439-9B99-C018CF3914A9}" destId="{B77B86D2-0750-4CB8-AAA6-F891746DBC75}" srcOrd="3" destOrd="0" parTransId="{4058FC79-D524-4908-B21C-2190CD66B407}" sibTransId="{A28D0ACF-64F9-47A4-9E92-770D6F699E39}"/>
    <dgm:cxn modelId="{7215BA4C-42BE-4256-BF5D-8FD20C2BC0C9}" type="presOf" srcId="{B77B86D2-0750-4CB8-AAA6-F891746DBC75}" destId="{C60A8122-E353-4D7B-948D-E755AB6F1499}" srcOrd="0" destOrd="0" presId="urn:microsoft.com/office/officeart/2008/layout/NameandTitleOrganizationalChart"/>
    <dgm:cxn modelId="{04B7416D-6579-47BB-8F74-81CD86477BD2}" type="presOf" srcId="{17868103-3452-4417-AD1D-12E4512C1A69}" destId="{3794267B-31CC-4A94-B6B3-D94F6A06D877}" srcOrd="0" destOrd="0" presId="urn:microsoft.com/office/officeart/2008/layout/NameandTitleOrganizationalChart"/>
    <dgm:cxn modelId="{A1C2F551-1606-4E67-AC17-06B8AEC73E97}" type="presOf" srcId="{1CA3C88E-0FBB-47BE-B3FD-D565A59FDB91}" destId="{5858FBA5-A2E2-4146-A95E-F1A08A19C4E0}" srcOrd="0" destOrd="0" presId="urn:microsoft.com/office/officeart/2008/layout/NameandTitleOrganizationalChart"/>
    <dgm:cxn modelId="{8A712E76-FDD1-4D13-B1A7-473F842A7B2F}" type="presOf" srcId="{B41824BC-3034-4058-A0C9-7BCD3584E140}" destId="{4E63E9AA-3666-44B2-B44E-8809537BECEE}" srcOrd="0" destOrd="0" presId="urn:microsoft.com/office/officeart/2008/layout/NameandTitleOrganizationalChart"/>
    <dgm:cxn modelId="{A98EF37C-E940-4501-BF3E-A5F131D4D711}" type="presOf" srcId="{946A632C-B8F7-45C0-9486-4F97187093C5}" destId="{52A293A7-D5EA-486B-80AB-185C0F5C2D53}" srcOrd="0" destOrd="0" presId="urn:microsoft.com/office/officeart/2008/layout/NameandTitleOrganizationalChart"/>
    <dgm:cxn modelId="{F15D5086-A73F-4E13-A260-84BCCAF6C296}" type="presOf" srcId="{81AF7120-6C49-47F9-BA3F-ECCBDA57D6D0}" destId="{97D4DF49-8E01-4AE5-86C0-3BB70B688B79}" srcOrd="0" destOrd="0" presId="urn:microsoft.com/office/officeart/2008/layout/NameandTitleOrganizationalChart"/>
    <dgm:cxn modelId="{B5B6968C-67F2-4F65-BBCF-B71D870C574C}" type="presOf" srcId="{F28F2995-E773-4144-8E34-FBF5E6A912F4}" destId="{87B3EB44-4734-4A38-8612-B85F7916BA45}" srcOrd="0" destOrd="0" presId="urn:microsoft.com/office/officeart/2008/layout/NameandTitleOrganizationalChart"/>
    <dgm:cxn modelId="{EEB4AF8C-EE33-4B3F-9631-F940FC0310D1}" type="presOf" srcId="{87B49C63-2840-4F4E-B1A4-63B0C76DD6FD}" destId="{D595F6BC-AA3C-4276-86EF-D5B2555D9545}" srcOrd="0" destOrd="0" presId="urn:microsoft.com/office/officeart/2008/layout/NameandTitleOrganizationalChart"/>
    <dgm:cxn modelId="{8A42DFA0-0C98-4756-9653-72BD8B0967C5}" type="presOf" srcId="{8186C6E6-8576-427D-9661-62E8F68859D6}" destId="{5A2AC931-AE6D-4F1E-A2BF-57BC6E553B42}" srcOrd="0" destOrd="0" presId="urn:microsoft.com/office/officeart/2008/layout/NameandTitleOrganizationalChart"/>
    <dgm:cxn modelId="{73A893A6-7062-44A5-94E1-01D1E9D73060}" type="presOf" srcId="{1C2DEBE6-682B-426A-9200-0580AB4BF21A}" destId="{4D37ABD5-5B5F-4C39-96FC-CBE433826560}" srcOrd="0" destOrd="0" presId="urn:microsoft.com/office/officeart/2008/layout/NameandTitleOrganizationalChart"/>
    <dgm:cxn modelId="{5A8D61A8-9C5A-450B-BC75-4F952F3EF561}" srcId="{563473D1-3867-4439-9B99-C018CF3914A9}" destId="{1CA3C88E-0FBB-47BE-B3FD-D565A59FDB91}" srcOrd="2" destOrd="0" parTransId="{946A632C-B8F7-45C0-9486-4F97187093C5}" sibTransId="{F5F15964-7560-40F4-9E5F-E6670DDC5470}"/>
    <dgm:cxn modelId="{7F284BAD-C97C-4A96-B1B0-D07A5DFF6DE7}" type="presOf" srcId="{87B49C63-2840-4F4E-B1A4-63B0C76DD6FD}" destId="{9D052FD2-1F5B-403A-996E-DC973057FDED}" srcOrd="1" destOrd="0" presId="urn:microsoft.com/office/officeart/2008/layout/NameandTitleOrganizationalChart"/>
    <dgm:cxn modelId="{EFE9F8B1-C304-4CEA-AB7E-3736FAF21BFE}" type="presOf" srcId="{F28F2995-E773-4144-8E34-FBF5E6A912F4}" destId="{93F55D95-9A16-4267-9708-388D71BCC2EF}" srcOrd="1" destOrd="0" presId="urn:microsoft.com/office/officeart/2008/layout/NameandTitleOrganizationalChart"/>
    <dgm:cxn modelId="{D1D24DBA-01BD-430C-AD2C-8879F63083C8}" type="presOf" srcId="{F8136104-9C12-416A-9D01-15F19DC3887E}" destId="{AB7ADA61-0D63-46FF-828F-589F96BB11BA}" srcOrd="1" destOrd="0" presId="urn:microsoft.com/office/officeart/2008/layout/NameandTitleOrganizationalChart"/>
    <dgm:cxn modelId="{CEC2B0C2-8CEA-4892-9C85-348A90E9711E}" srcId="{563473D1-3867-4439-9B99-C018CF3914A9}" destId="{F8136104-9C12-416A-9D01-15F19DC3887E}" srcOrd="5" destOrd="0" parTransId="{8186C6E6-8576-427D-9661-62E8F68859D6}" sibTransId="{B41824BC-3034-4058-A0C9-7BCD3584E140}"/>
    <dgm:cxn modelId="{4D69B7D0-CC46-465C-99C4-5069A4880081}" type="presOf" srcId="{7CAF5EBA-7E02-431A-BA68-A98A5E568F03}" destId="{E1ABFFA5-09B4-4179-9BE5-F7E66E07578C}" srcOrd="0" destOrd="0" presId="urn:microsoft.com/office/officeart/2008/layout/NameandTitleOrganizationalChart"/>
    <dgm:cxn modelId="{71E6ADD2-BFF4-4A15-AF48-04B417B110EA}" type="presOf" srcId="{B77B86D2-0750-4CB8-AAA6-F891746DBC75}" destId="{45D590BD-1BC3-4F4E-A30C-570C76C940CC}" srcOrd="1" destOrd="0" presId="urn:microsoft.com/office/officeart/2008/layout/NameandTitleOrganizationalChart"/>
    <dgm:cxn modelId="{C3AC81DF-1A3F-453E-BB1C-420F19E4E7E7}" type="presOf" srcId="{1CA3C88E-0FBB-47BE-B3FD-D565A59FDB91}" destId="{3DC3C822-1EA7-4C9F-B8AB-25950355E3F9}" srcOrd="1" destOrd="0" presId="urn:microsoft.com/office/officeart/2008/layout/NameandTitleOrganizationalChart"/>
    <dgm:cxn modelId="{DF00E1E2-1124-40C5-9B2B-F533A5C0A2B2}" type="presOf" srcId="{4058FC79-D524-4908-B21C-2190CD66B407}" destId="{E2CC783C-B4C9-4D13-A192-A588948ACB9B}" srcOrd="0" destOrd="0" presId="urn:microsoft.com/office/officeart/2008/layout/NameandTitleOrganizationalChart"/>
    <dgm:cxn modelId="{B1D244E5-5833-4FDE-A863-300E3425EEEA}" srcId="{563473D1-3867-4439-9B99-C018CF3914A9}" destId="{469BFD1F-97F2-44AC-8EC9-F05FDBBCCDD8}" srcOrd="0" destOrd="0" parTransId="{B66F79BB-9129-4DF0-AB26-047D58432F16}" sibTransId="{819684C6-B8E8-48F6-9A59-5DF98F1F86F4}"/>
    <dgm:cxn modelId="{C331FAEF-380F-4344-BD85-2723F2CC8801}" type="presOf" srcId="{469BFD1F-97F2-44AC-8EC9-F05FDBBCCDD8}" destId="{0C695FB4-B74B-4C97-AC0B-CC78FC52ED51}" srcOrd="0" destOrd="0" presId="urn:microsoft.com/office/officeart/2008/layout/NameandTitleOrganizationalChart"/>
    <dgm:cxn modelId="{89A4E810-F1B6-48BF-84A0-4E8A3E5F245B}" type="presParOf" srcId="{4D37ABD5-5B5F-4C39-96FC-CBE433826560}" destId="{5EB7DBD6-4D27-4CCC-BA0C-DE8E6C83CA6A}" srcOrd="0" destOrd="0" presId="urn:microsoft.com/office/officeart/2008/layout/NameandTitleOrganizationalChart"/>
    <dgm:cxn modelId="{27D00C77-7B05-45E5-BE2C-FEEC06EA5B1F}" type="presParOf" srcId="{5EB7DBD6-4D27-4CCC-BA0C-DE8E6C83CA6A}" destId="{84DF2A84-BEA2-4B8B-A6B6-EC4449A9437D}" srcOrd="0" destOrd="0" presId="urn:microsoft.com/office/officeart/2008/layout/NameandTitleOrganizationalChart"/>
    <dgm:cxn modelId="{F014E819-85D2-48AF-A869-4265AFBFC466}" type="presParOf" srcId="{84DF2A84-BEA2-4B8B-A6B6-EC4449A9437D}" destId="{295D4E57-FB07-4BF7-9142-01779CA1B682}" srcOrd="0" destOrd="0" presId="urn:microsoft.com/office/officeart/2008/layout/NameandTitleOrganizationalChart"/>
    <dgm:cxn modelId="{34813EF1-F74C-410B-AA0F-316E9D59464B}" type="presParOf" srcId="{84DF2A84-BEA2-4B8B-A6B6-EC4449A9437D}" destId="{3794267B-31CC-4A94-B6B3-D94F6A06D877}" srcOrd="1" destOrd="0" presId="urn:microsoft.com/office/officeart/2008/layout/NameandTitleOrganizationalChart"/>
    <dgm:cxn modelId="{493F98A9-E039-473A-8B68-C6AA90E2DE29}" type="presParOf" srcId="{84DF2A84-BEA2-4B8B-A6B6-EC4449A9437D}" destId="{78AC9014-8A98-4620-BF84-1C5136665E54}" srcOrd="2" destOrd="0" presId="urn:microsoft.com/office/officeart/2008/layout/NameandTitleOrganizationalChart"/>
    <dgm:cxn modelId="{FCDDC47F-E4EE-4172-8BFD-99F4ABEBCA04}" type="presParOf" srcId="{5EB7DBD6-4D27-4CCC-BA0C-DE8E6C83CA6A}" destId="{E0A23D56-DE67-48A0-8ACB-4334AF3CBB16}" srcOrd="1" destOrd="0" presId="urn:microsoft.com/office/officeart/2008/layout/NameandTitleOrganizationalChart"/>
    <dgm:cxn modelId="{0AF95E2A-90D1-48A6-BF80-A4F6E406B9B2}" type="presParOf" srcId="{E0A23D56-DE67-48A0-8ACB-4334AF3CBB16}" destId="{080143AB-9BA1-4AE2-B055-9411B971D775}" srcOrd="0" destOrd="0" presId="urn:microsoft.com/office/officeart/2008/layout/NameandTitleOrganizationalChart"/>
    <dgm:cxn modelId="{68E84A3E-AE39-4A19-8F9A-A1107A181C99}" type="presParOf" srcId="{E0A23D56-DE67-48A0-8ACB-4334AF3CBB16}" destId="{49E3EEE2-B8E3-41B8-91B2-580F83E877D9}" srcOrd="1" destOrd="0" presId="urn:microsoft.com/office/officeart/2008/layout/NameandTitleOrganizationalChart"/>
    <dgm:cxn modelId="{0B8A7E6F-648A-4D40-96B2-F95F5B6A9AC9}" type="presParOf" srcId="{49E3EEE2-B8E3-41B8-91B2-580F83E877D9}" destId="{94596290-74F0-4BDE-B6F3-E05407C407E1}" srcOrd="0" destOrd="0" presId="urn:microsoft.com/office/officeart/2008/layout/NameandTitleOrganizationalChart"/>
    <dgm:cxn modelId="{34976905-944F-45C8-80DC-A7474A721628}" type="presParOf" srcId="{94596290-74F0-4BDE-B6F3-E05407C407E1}" destId="{D595F6BC-AA3C-4276-86EF-D5B2555D9545}" srcOrd="0" destOrd="0" presId="urn:microsoft.com/office/officeart/2008/layout/NameandTitleOrganizationalChart"/>
    <dgm:cxn modelId="{B62F43A5-FDD5-414B-9212-D53D9A3563B9}" type="presParOf" srcId="{94596290-74F0-4BDE-B6F3-E05407C407E1}" destId="{E1ABFFA5-09B4-4179-9BE5-F7E66E07578C}" srcOrd="1" destOrd="0" presId="urn:microsoft.com/office/officeart/2008/layout/NameandTitleOrganizationalChart"/>
    <dgm:cxn modelId="{3126BF9C-B18D-4024-B42C-E2BA7E6DD244}" type="presParOf" srcId="{94596290-74F0-4BDE-B6F3-E05407C407E1}" destId="{9D052FD2-1F5B-403A-996E-DC973057FDED}" srcOrd="2" destOrd="0" presId="urn:microsoft.com/office/officeart/2008/layout/NameandTitleOrganizationalChart"/>
    <dgm:cxn modelId="{93032768-8760-46B4-966F-0F5112C3ED05}" type="presParOf" srcId="{49E3EEE2-B8E3-41B8-91B2-580F83E877D9}" destId="{D4759BCE-FAE0-4264-ACBC-FFD72B7B3F22}" srcOrd="1" destOrd="0" presId="urn:microsoft.com/office/officeart/2008/layout/NameandTitleOrganizationalChart"/>
    <dgm:cxn modelId="{59D72B3C-DF00-4DC2-A252-E2CA5CB4DA95}" type="presParOf" srcId="{49E3EEE2-B8E3-41B8-91B2-580F83E877D9}" destId="{066BBA48-A3A7-4346-B45C-B4308CB1CEB4}" srcOrd="2" destOrd="0" presId="urn:microsoft.com/office/officeart/2008/layout/NameandTitleOrganizationalChart"/>
    <dgm:cxn modelId="{C909C213-1998-42D2-88D1-BD7B3AFBB30A}" type="presParOf" srcId="{E0A23D56-DE67-48A0-8ACB-4334AF3CBB16}" destId="{52A293A7-D5EA-486B-80AB-185C0F5C2D53}" srcOrd="2" destOrd="0" presId="urn:microsoft.com/office/officeart/2008/layout/NameandTitleOrganizationalChart"/>
    <dgm:cxn modelId="{83FA4E4A-842B-4DED-9219-CFF0D4988BB1}" type="presParOf" srcId="{E0A23D56-DE67-48A0-8ACB-4334AF3CBB16}" destId="{A2C9AA1D-5F6A-442B-BF18-9DD0585EF769}" srcOrd="3" destOrd="0" presId="urn:microsoft.com/office/officeart/2008/layout/NameandTitleOrganizationalChart"/>
    <dgm:cxn modelId="{532AF4CD-175B-41F1-8295-B617E4DFF4DE}" type="presParOf" srcId="{A2C9AA1D-5F6A-442B-BF18-9DD0585EF769}" destId="{D6D444CB-314D-4A66-9ADD-755AF7E809C8}" srcOrd="0" destOrd="0" presId="urn:microsoft.com/office/officeart/2008/layout/NameandTitleOrganizationalChart"/>
    <dgm:cxn modelId="{6CA9C0EE-B94F-4ECA-BA2C-D0B137DC34EE}" type="presParOf" srcId="{D6D444CB-314D-4A66-9ADD-755AF7E809C8}" destId="{5858FBA5-A2E2-4146-A95E-F1A08A19C4E0}" srcOrd="0" destOrd="0" presId="urn:microsoft.com/office/officeart/2008/layout/NameandTitleOrganizationalChart"/>
    <dgm:cxn modelId="{AF919268-3C6B-4AFE-998F-6CBC3ACEFC52}" type="presParOf" srcId="{D6D444CB-314D-4A66-9ADD-755AF7E809C8}" destId="{AE50A9DA-4F6C-4199-9E2E-2558A3C8679A}" srcOrd="1" destOrd="0" presId="urn:microsoft.com/office/officeart/2008/layout/NameandTitleOrganizationalChart"/>
    <dgm:cxn modelId="{2A539140-0923-42C8-AF86-7BC9ED078867}" type="presParOf" srcId="{D6D444CB-314D-4A66-9ADD-755AF7E809C8}" destId="{3DC3C822-1EA7-4C9F-B8AB-25950355E3F9}" srcOrd="2" destOrd="0" presId="urn:microsoft.com/office/officeart/2008/layout/NameandTitleOrganizationalChart"/>
    <dgm:cxn modelId="{8324C8CE-4FE2-40A3-B2BB-D8E5950A2F87}" type="presParOf" srcId="{A2C9AA1D-5F6A-442B-BF18-9DD0585EF769}" destId="{CD51AFFB-C838-48C8-A824-36F08A3875AB}" srcOrd="1" destOrd="0" presId="urn:microsoft.com/office/officeart/2008/layout/NameandTitleOrganizationalChart"/>
    <dgm:cxn modelId="{96786546-0F69-4E3E-AB9C-DC132073612B}" type="presParOf" srcId="{A2C9AA1D-5F6A-442B-BF18-9DD0585EF769}" destId="{43094719-099C-49F2-BCEE-9AD1D9E1E5E5}" srcOrd="2" destOrd="0" presId="urn:microsoft.com/office/officeart/2008/layout/NameandTitleOrganizationalChart"/>
    <dgm:cxn modelId="{97D8AF75-6E79-4628-A3FA-ACD6F020F99D}" type="presParOf" srcId="{E0A23D56-DE67-48A0-8ACB-4334AF3CBB16}" destId="{E2CC783C-B4C9-4D13-A192-A588948ACB9B}" srcOrd="4" destOrd="0" presId="urn:microsoft.com/office/officeart/2008/layout/NameandTitleOrganizationalChart"/>
    <dgm:cxn modelId="{0E64EEC8-F60E-43DC-805A-ED21882F03A0}" type="presParOf" srcId="{E0A23D56-DE67-48A0-8ACB-4334AF3CBB16}" destId="{1A9E3741-8BE9-43B0-B3A8-EE0901CC569C}" srcOrd="5" destOrd="0" presId="urn:microsoft.com/office/officeart/2008/layout/NameandTitleOrganizationalChart"/>
    <dgm:cxn modelId="{1B8766E2-61CC-4494-BB24-87E9A411F09C}" type="presParOf" srcId="{1A9E3741-8BE9-43B0-B3A8-EE0901CC569C}" destId="{B138BFCD-D050-42EA-88BD-A6BC3F0E6AB7}" srcOrd="0" destOrd="0" presId="urn:microsoft.com/office/officeart/2008/layout/NameandTitleOrganizationalChart"/>
    <dgm:cxn modelId="{5D106001-0762-44EB-9A5C-C1CC6B3B3113}" type="presParOf" srcId="{B138BFCD-D050-42EA-88BD-A6BC3F0E6AB7}" destId="{C60A8122-E353-4D7B-948D-E755AB6F1499}" srcOrd="0" destOrd="0" presId="urn:microsoft.com/office/officeart/2008/layout/NameandTitleOrganizationalChart"/>
    <dgm:cxn modelId="{95510378-1BCD-43E9-BF6D-142134D674E3}" type="presParOf" srcId="{B138BFCD-D050-42EA-88BD-A6BC3F0E6AB7}" destId="{C4048930-551F-4894-8719-C24980836FBA}" srcOrd="1" destOrd="0" presId="urn:microsoft.com/office/officeart/2008/layout/NameandTitleOrganizationalChart"/>
    <dgm:cxn modelId="{02074E6E-207F-47A9-9116-1F787FCAB420}" type="presParOf" srcId="{B138BFCD-D050-42EA-88BD-A6BC3F0E6AB7}" destId="{45D590BD-1BC3-4F4E-A30C-570C76C940CC}" srcOrd="2" destOrd="0" presId="urn:microsoft.com/office/officeart/2008/layout/NameandTitleOrganizationalChart"/>
    <dgm:cxn modelId="{6A41EC48-302E-4897-BF8E-FAD5E4422A03}" type="presParOf" srcId="{1A9E3741-8BE9-43B0-B3A8-EE0901CC569C}" destId="{49279E60-B5FC-4F38-8BF6-5A578C2EB917}" srcOrd="1" destOrd="0" presId="urn:microsoft.com/office/officeart/2008/layout/NameandTitleOrganizationalChart"/>
    <dgm:cxn modelId="{3C50747A-A912-4966-B6C2-D28D7DB89B30}" type="presParOf" srcId="{1A9E3741-8BE9-43B0-B3A8-EE0901CC569C}" destId="{E26B8A9A-DB64-4F50-80EC-ED898D9FB95E}" srcOrd="2" destOrd="0" presId="urn:microsoft.com/office/officeart/2008/layout/NameandTitleOrganizationalChart"/>
    <dgm:cxn modelId="{827F3E14-DD58-44F0-B30D-B76729D4A7E9}" type="presParOf" srcId="{E0A23D56-DE67-48A0-8ACB-4334AF3CBB16}" destId="{7695D445-DF79-4E2A-8238-4FE5752D4D34}" srcOrd="6" destOrd="0" presId="urn:microsoft.com/office/officeart/2008/layout/NameandTitleOrganizationalChart"/>
    <dgm:cxn modelId="{95A2D3C6-67FF-422B-B3A2-584CCD6A484D}" type="presParOf" srcId="{E0A23D56-DE67-48A0-8ACB-4334AF3CBB16}" destId="{C85CFBB8-7F2E-44B9-8C8C-2C01D08F37DE}" srcOrd="7" destOrd="0" presId="urn:microsoft.com/office/officeart/2008/layout/NameandTitleOrganizationalChart"/>
    <dgm:cxn modelId="{9103CC45-08ED-4EC6-A99D-BCF65AB55288}" type="presParOf" srcId="{C85CFBB8-7F2E-44B9-8C8C-2C01D08F37DE}" destId="{9BD8200C-B43A-4661-9FCB-F9DF1B6F2BA9}" srcOrd="0" destOrd="0" presId="urn:microsoft.com/office/officeart/2008/layout/NameandTitleOrganizationalChart"/>
    <dgm:cxn modelId="{CD3ECB85-F38F-4D40-9B47-C37F3F186DEC}" type="presParOf" srcId="{9BD8200C-B43A-4661-9FCB-F9DF1B6F2BA9}" destId="{87B3EB44-4734-4A38-8612-B85F7916BA45}" srcOrd="0" destOrd="0" presId="urn:microsoft.com/office/officeart/2008/layout/NameandTitleOrganizationalChart"/>
    <dgm:cxn modelId="{DFFFFB6D-1305-46BA-802A-E15474B13291}" type="presParOf" srcId="{9BD8200C-B43A-4661-9FCB-F9DF1B6F2BA9}" destId="{97D4DF49-8E01-4AE5-86C0-3BB70B688B79}" srcOrd="1" destOrd="0" presId="urn:microsoft.com/office/officeart/2008/layout/NameandTitleOrganizationalChart"/>
    <dgm:cxn modelId="{F32724C3-8D30-4C05-9C19-ECAEA74C603C}" type="presParOf" srcId="{9BD8200C-B43A-4661-9FCB-F9DF1B6F2BA9}" destId="{93F55D95-9A16-4267-9708-388D71BCC2EF}" srcOrd="2" destOrd="0" presId="urn:microsoft.com/office/officeart/2008/layout/NameandTitleOrganizationalChart"/>
    <dgm:cxn modelId="{0191DF5B-CC5E-4AA1-A573-8AFD907A545B}" type="presParOf" srcId="{C85CFBB8-7F2E-44B9-8C8C-2C01D08F37DE}" destId="{B87F4369-AB21-4683-B293-056227C4AADF}" srcOrd="1" destOrd="0" presId="urn:microsoft.com/office/officeart/2008/layout/NameandTitleOrganizationalChart"/>
    <dgm:cxn modelId="{9FAC606B-84DB-47DD-B56E-43BAAE847B82}" type="presParOf" srcId="{C85CFBB8-7F2E-44B9-8C8C-2C01D08F37DE}" destId="{6B484A90-C757-4EE1-82DB-185C14C05A52}" srcOrd="2" destOrd="0" presId="urn:microsoft.com/office/officeart/2008/layout/NameandTitleOrganizationalChart"/>
    <dgm:cxn modelId="{F5C0BAEC-10CC-496A-B26E-F812157D01AC}" type="presParOf" srcId="{E0A23D56-DE67-48A0-8ACB-4334AF3CBB16}" destId="{5A2AC931-AE6D-4F1E-A2BF-57BC6E553B42}" srcOrd="8" destOrd="0" presId="urn:microsoft.com/office/officeart/2008/layout/NameandTitleOrganizationalChart"/>
    <dgm:cxn modelId="{8B52B102-FC36-4765-884F-D52E21A5F49E}" type="presParOf" srcId="{E0A23D56-DE67-48A0-8ACB-4334AF3CBB16}" destId="{AB4B645C-4FEA-410F-AD4E-3AC2784E25F4}" srcOrd="9" destOrd="0" presId="urn:microsoft.com/office/officeart/2008/layout/NameandTitleOrganizationalChart"/>
    <dgm:cxn modelId="{4C412219-69EC-4653-89C3-D7C7E3605699}" type="presParOf" srcId="{AB4B645C-4FEA-410F-AD4E-3AC2784E25F4}" destId="{13767BCE-91A4-4F7A-AA0D-ECDBF2C1EE82}" srcOrd="0" destOrd="0" presId="urn:microsoft.com/office/officeart/2008/layout/NameandTitleOrganizationalChart"/>
    <dgm:cxn modelId="{6C63E9DE-7ED3-4679-95C5-E830494B5DF1}" type="presParOf" srcId="{13767BCE-91A4-4F7A-AA0D-ECDBF2C1EE82}" destId="{71A6F3B7-0E05-46EC-A791-9F1A7B2B0D0D}" srcOrd="0" destOrd="0" presId="urn:microsoft.com/office/officeart/2008/layout/NameandTitleOrganizationalChart"/>
    <dgm:cxn modelId="{89DF8339-D798-4689-AF39-6ACEF3AD49B9}" type="presParOf" srcId="{13767BCE-91A4-4F7A-AA0D-ECDBF2C1EE82}" destId="{4E63E9AA-3666-44B2-B44E-8809537BECEE}" srcOrd="1" destOrd="0" presId="urn:microsoft.com/office/officeart/2008/layout/NameandTitleOrganizationalChart"/>
    <dgm:cxn modelId="{6D82D82E-0D21-448A-B21C-2F08FAB5F6A3}" type="presParOf" srcId="{13767BCE-91A4-4F7A-AA0D-ECDBF2C1EE82}" destId="{AB7ADA61-0D63-46FF-828F-589F96BB11BA}" srcOrd="2" destOrd="0" presId="urn:microsoft.com/office/officeart/2008/layout/NameandTitleOrganizationalChart"/>
    <dgm:cxn modelId="{7312FA71-9F9B-4A23-AF25-9C72EE723094}" type="presParOf" srcId="{AB4B645C-4FEA-410F-AD4E-3AC2784E25F4}" destId="{1D7BCE99-2AE8-4F55-9F58-BF668D486D16}" srcOrd="1" destOrd="0" presId="urn:microsoft.com/office/officeart/2008/layout/NameandTitleOrganizationalChart"/>
    <dgm:cxn modelId="{7AE3ABC4-E968-4CD7-8EB2-9085A6E45849}" type="presParOf" srcId="{AB4B645C-4FEA-410F-AD4E-3AC2784E25F4}" destId="{0625273B-56E6-41EB-BC56-ADC12EB9C0FB}" srcOrd="2" destOrd="0" presId="urn:microsoft.com/office/officeart/2008/layout/NameandTitleOrganizationalChart"/>
    <dgm:cxn modelId="{BCB83FB7-24A2-4BB7-AB1E-F795DB0BBEBC}" type="presParOf" srcId="{5EB7DBD6-4D27-4CCC-BA0C-DE8E6C83CA6A}" destId="{00E8D423-AB98-4F9F-8F18-1EFE2EDC8B34}" srcOrd="2" destOrd="0" presId="urn:microsoft.com/office/officeart/2008/layout/NameandTitleOrganizationalChart"/>
    <dgm:cxn modelId="{08BF46E0-56B1-4932-8DF3-F2060E401A89}" type="presParOf" srcId="{00E8D423-AB98-4F9F-8F18-1EFE2EDC8B34}" destId="{453C86EB-74F8-4319-94D3-21E76012BBBC}" srcOrd="0" destOrd="0" presId="urn:microsoft.com/office/officeart/2008/layout/NameandTitleOrganizationalChart"/>
    <dgm:cxn modelId="{F84B3505-1DE3-4FEF-BE4A-820DF06315BB}" type="presParOf" srcId="{00E8D423-AB98-4F9F-8F18-1EFE2EDC8B34}" destId="{6CE3A215-13E8-4B63-BC0E-55E20C7310C2}" srcOrd="1" destOrd="0" presId="urn:microsoft.com/office/officeart/2008/layout/NameandTitleOrganizationalChart"/>
    <dgm:cxn modelId="{BEEA8808-705F-445A-AF62-0FC740EA5196}" type="presParOf" srcId="{6CE3A215-13E8-4B63-BC0E-55E20C7310C2}" destId="{C2666BC2-80A2-499D-862E-FDE6CC49C6E2}" srcOrd="0" destOrd="0" presId="urn:microsoft.com/office/officeart/2008/layout/NameandTitleOrganizationalChart"/>
    <dgm:cxn modelId="{1645BEF2-88F7-419D-B74F-02F35C53009B}" type="presParOf" srcId="{C2666BC2-80A2-499D-862E-FDE6CC49C6E2}" destId="{0C695FB4-B74B-4C97-AC0B-CC78FC52ED51}" srcOrd="0" destOrd="0" presId="urn:microsoft.com/office/officeart/2008/layout/NameandTitleOrganizationalChart"/>
    <dgm:cxn modelId="{0318EA9F-9449-4DA7-AE2B-29E645D8A763}" type="presParOf" srcId="{C2666BC2-80A2-499D-862E-FDE6CC49C6E2}" destId="{D14FFAD0-8710-406F-8828-B5958A900798}" srcOrd="1" destOrd="0" presId="urn:microsoft.com/office/officeart/2008/layout/NameandTitleOrganizationalChart"/>
    <dgm:cxn modelId="{3055D4F5-D86B-452E-A335-C11BCB7AB53E}" type="presParOf" srcId="{C2666BC2-80A2-499D-862E-FDE6CC49C6E2}" destId="{F667431C-2885-455E-802B-46563A12AB5B}" srcOrd="2" destOrd="0" presId="urn:microsoft.com/office/officeart/2008/layout/NameandTitleOrganizationalChart"/>
    <dgm:cxn modelId="{3E3E1A4F-7CD9-4AA0-9D2E-40D97A4DC286}" type="presParOf" srcId="{6CE3A215-13E8-4B63-BC0E-55E20C7310C2}" destId="{EC1E0C66-F148-4EC7-B5DA-ECAEEF73754B}" srcOrd="1" destOrd="0" presId="urn:microsoft.com/office/officeart/2008/layout/NameandTitleOrganizationalChart"/>
    <dgm:cxn modelId="{49A30672-C6FF-4FB1-9B8D-21641794AAC8}" type="presParOf" srcId="{6CE3A215-13E8-4B63-BC0E-55E20C7310C2}" destId="{2A5012E8-D0C1-4939-B786-128EA1C3B46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37C28B-0294-4589-98BB-8F4B6A7CA8ED}" type="doc">
      <dgm:prSet loTypeId="urn:microsoft.com/office/officeart/2009/3/layout/SubStepProcess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AE5825-A734-438F-AB5E-CE92879D76EF}">
      <dgm:prSet phldrT="[Text]"/>
      <dgm:spPr/>
      <dgm:t>
        <a:bodyPr/>
        <a:lstStyle/>
        <a:p>
          <a:r>
            <a:rPr lang="en-US" dirty="0"/>
            <a:t>The Cancer Imaging Archive</a:t>
          </a:r>
        </a:p>
      </dgm:t>
    </dgm:pt>
    <dgm:pt modelId="{1F4B7CEB-8AF2-4899-831E-E3BA23C2DAA0}" type="parTrans" cxnId="{10F605CF-6917-4525-B42B-3D0E94D4D1F0}">
      <dgm:prSet/>
      <dgm:spPr/>
      <dgm:t>
        <a:bodyPr/>
        <a:lstStyle/>
        <a:p>
          <a:endParaRPr lang="en-US"/>
        </a:p>
      </dgm:t>
    </dgm:pt>
    <dgm:pt modelId="{95B34CBF-DFA7-414B-A822-B6D47E865D12}" type="sibTrans" cxnId="{10F605CF-6917-4525-B42B-3D0E94D4D1F0}">
      <dgm:prSet/>
      <dgm:spPr/>
      <dgm:t>
        <a:bodyPr/>
        <a:lstStyle/>
        <a:p>
          <a:endParaRPr lang="en-US"/>
        </a:p>
      </dgm:t>
    </dgm:pt>
    <dgm:pt modelId="{802C77BC-505A-42D7-B05D-264F4E334393}">
      <dgm:prSet phldrT="[Text]" custT="1"/>
      <dgm:spPr/>
      <dgm:t>
        <a:bodyPr/>
        <a:lstStyle/>
        <a:p>
          <a:r>
            <a:rPr lang="en-US" sz="1800" b="0" dirty="0"/>
            <a:t>Data Collection Center</a:t>
          </a:r>
        </a:p>
      </dgm:t>
    </dgm:pt>
    <dgm:pt modelId="{805AF410-CEDC-4E62-9645-9CDF4B1DC47D}" type="parTrans" cxnId="{2636CB05-C321-440B-920E-4D59255697A9}">
      <dgm:prSet/>
      <dgm:spPr/>
      <dgm:t>
        <a:bodyPr/>
        <a:lstStyle/>
        <a:p>
          <a:endParaRPr lang="en-US"/>
        </a:p>
      </dgm:t>
    </dgm:pt>
    <dgm:pt modelId="{0B6BE811-9784-45C8-ABAE-65DC70B52F08}" type="sibTrans" cxnId="{2636CB05-C321-440B-920E-4D59255697A9}">
      <dgm:prSet/>
      <dgm:spPr/>
      <dgm:t>
        <a:bodyPr/>
        <a:lstStyle/>
        <a:p>
          <a:endParaRPr lang="en-US"/>
        </a:p>
      </dgm:t>
    </dgm:pt>
    <dgm:pt modelId="{A26D438A-0804-4BE3-97C5-7DDDE077FEDE}">
      <dgm:prSet phldrT="[Text]" custT="1"/>
      <dgm:spPr/>
      <dgm:t>
        <a:bodyPr/>
        <a:lstStyle/>
        <a:p>
          <a:r>
            <a:rPr lang="en-US" sz="1800" dirty="0"/>
            <a:t>Data Access</a:t>
          </a:r>
        </a:p>
      </dgm:t>
    </dgm:pt>
    <dgm:pt modelId="{13459CA7-DE1E-42C7-BFCD-32472A83F7C5}" type="parTrans" cxnId="{FB5DBEBB-5A76-41B8-9EF3-E4586B216D0F}">
      <dgm:prSet/>
      <dgm:spPr/>
      <dgm:t>
        <a:bodyPr/>
        <a:lstStyle/>
        <a:p>
          <a:endParaRPr lang="en-US"/>
        </a:p>
      </dgm:t>
    </dgm:pt>
    <dgm:pt modelId="{EA67F82E-10A7-4A9C-8535-B48CEBA5E459}" type="sibTrans" cxnId="{FB5DBEBB-5A76-41B8-9EF3-E4586B216D0F}">
      <dgm:prSet/>
      <dgm:spPr/>
      <dgm:t>
        <a:bodyPr/>
        <a:lstStyle/>
        <a:p>
          <a:endParaRPr lang="en-US"/>
        </a:p>
      </dgm:t>
    </dgm:pt>
    <dgm:pt modelId="{2EE488A9-2431-4318-AB7D-D2D96DA5EF0A}">
      <dgm:prSet phldrT="[Text]" custT="1"/>
      <dgm:spPr/>
      <dgm:t>
        <a:bodyPr/>
        <a:lstStyle/>
        <a:p>
          <a:br>
            <a:rPr lang="en-US" sz="1800" dirty="0"/>
          </a:br>
          <a:r>
            <a:rPr lang="en-US" sz="1800" dirty="0"/>
            <a:t>Data Analysis Centers</a:t>
          </a:r>
        </a:p>
      </dgm:t>
    </dgm:pt>
    <dgm:pt modelId="{433AFAFD-BFAE-44DA-BAC5-A88DA20465A3}" type="parTrans" cxnId="{4CF197F2-EBBA-4E54-83CB-28406CEFD6D0}">
      <dgm:prSet/>
      <dgm:spPr/>
      <dgm:t>
        <a:bodyPr/>
        <a:lstStyle/>
        <a:p>
          <a:endParaRPr lang="en-US"/>
        </a:p>
      </dgm:t>
    </dgm:pt>
    <dgm:pt modelId="{8D89244B-00A8-4DF7-B48A-2094E2AEDD02}" type="sibTrans" cxnId="{4CF197F2-EBBA-4E54-83CB-28406CEFD6D0}">
      <dgm:prSet/>
      <dgm:spPr/>
      <dgm:t>
        <a:bodyPr/>
        <a:lstStyle/>
        <a:p>
          <a:endParaRPr lang="en-US"/>
        </a:p>
      </dgm:t>
    </dgm:pt>
    <dgm:pt modelId="{55DC5BF2-8BE0-F94C-A8E2-5F9671EC297E}">
      <dgm:prSet phldrT="[Text]" custT="1"/>
      <dgm:spPr/>
      <dgm:t>
        <a:bodyPr/>
        <a:lstStyle/>
        <a:p>
          <a:r>
            <a:rPr lang="en-US" sz="1400" dirty="0"/>
            <a:t>3</a:t>
          </a:r>
          <a:r>
            <a:rPr lang="en-US" sz="1400" baseline="30000" dirty="0"/>
            <a:t>rd</a:t>
          </a:r>
          <a:r>
            <a:rPr lang="en-US" sz="1400" dirty="0"/>
            <a:t> party web sites or tools which connect to TCIA’s API or mirror its data</a:t>
          </a:r>
        </a:p>
      </dgm:t>
    </dgm:pt>
    <dgm:pt modelId="{5E6A67F4-9D39-7948-889A-827BCB4830A9}" type="parTrans" cxnId="{C2DEAFB3-9062-D54A-BA36-05C444CE03F5}">
      <dgm:prSet/>
      <dgm:spPr/>
      <dgm:t>
        <a:bodyPr/>
        <a:lstStyle/>
        <a:p>
          <a:endParaRPr lang="en-US"/>
        </a:p>
      </dgm:t>
    </dgm:pt>
    <dgm:pt modelId="{9B84B14B-5478-A647-A6E0-E9EA90D75490}" type="sibTrans" cxnId="{C2DEAFB3-9062-D54A-BA36-05C444CE03F5}">
      <dgm:prSet/>
      <dgm:spPr/>
      <dgm:t>
        <a:bodyPr/>
        <a:lstStyle/>
        <a:p>
          <a:endParaRPr lang="en-US"/>
        </a:p>
      </dgm:t>
    </dgm:pt>
    <dgm:pt modelId="{E6A8BB2A-761E-4A1A-B63A-60C9861DCD74}">
      <dgm:prSet phldrT="[Text]" custT="1"/>
      <dgm:spPr/>
      <dgm:t>
        <a:bodyPr/>
        <a:lstStyle/>
        <a:p>
          <a:r>
            <a:rPr lang="en-US" sz="1400" b="0" dirty="0"/>
            <a:t>Tools and staffing to support data collection, curation, and de-identification</a:t>
          </a:r>
        </a:p>
      </dgm:t>
    </dgm:pt>
    <dgm:pt modelId="{3BE59C29-C2B2-4303-8DEE-17D4F7D903AB}" type="parTrans" cxnId="{169B5BA4-B0DE-406B-8CAF-35E068069AAB}">
      <dgm:prSet/>
      <dgm:spPr/>
      <dgm:t>
        <a:bodyPr/>
        <a:lstStyle/>
        <a:p>
          <a:endParaRPr lang="en-US"/>
        </a:p>
      </dgm:t>
    </dgm:pt>
    <dgm:pt modelId="{ED26CCA4-EA51-4B4D-B0FF-A8EF18E07400}" type="sibTrans" cxnId="{169B5BA4-B0DE-406B-8CAF-35E068069AAB}">
      <dgm:prSet/>
      <dgm:spPr/>
      <dgm:t>
        <a:bodyPr/>
        <a:lstStyle/>
        <a:p>
          <a:endParaRPr lang="en-US"/>
        </a:p>
      </dgm:t>
    </dgm:pt>
    <dgm:pt modelId="{7926053C-4223-4310-8D21-9FC56C43C9A9}">
      <dgm:prSet phldrT="[Text]" custT="1"/>
      <dgm:spPr/>
      <dgm:t>
        <a:bodyPr/>
        <a:lstStyle/>
        <a:p>
          <a:r>
            <a:rPr lang="en-US" sz="1400" dirty="0"/>
            <a:t>Browse (home page)</a:t>
          </a:r>
        </a:p>
      </dgm:t>
    </dgm:pt>
    <dgm:pt modelId="{0565E977-8B80-416B-9CE5-E8C1A6C1D26D}" type="parTrans" cxnId="{2397AF18-6F5E-4FF6-91B3-71078274DF01}">
      <dgm:prSet/>
      <dgm:spPr/>
      <dgm:t>
        <a:bodyPr/>
        <a:lstStyle/>
        <a:p>
          <a:endParaRPr lang="en-US"/>
        </a:p>
      </dgm:t>
    </dgm:pt>
    <dgm:pt modelId="{2DCD1542-3AE0-48BC-85E4-EF557C943226}" type="sibTrans" cxnId="{2397AF18-6F5E-4FF6-91B3-71078274DF01}">
      <dgm:prSet/>
      <dgm:spPr/>
      <dgm:t>
        <a:bodyPr/>
        <a:lstStyle/>
        <a:p>
          <a:endParaRPr lang="en-US"/>
        </a:p>
      </dgm:t>
    </dgm:pt>
    <dgm:pt modelId="{18673203-9A1A-42A5-B129-1EB047781BAB}">
      <dgm:prSet phldrT="[Text]" custT="1"/>
      <dgm:spPr/>
      <dgm:t>
        <a:bodyPr/>
        <a:lstStyle/>
        <a:p>
          <a:r>
            <a:rPr lang="en-US" sz="1400" dirty="0"/>
            <a:t>Filter/Search (Data Portal)</a:t>
          </a:r>
        </a:p>
      </dgm:t>
    </dgm:pt>
    <dgm:pt modelId="{A703CBDF-90E3-4EE2-9703-705EE5D6E239}" type="parTrans" cxnId="{831E76E1-015A-4355-AA76-1D8647814DFB}">
      <dgm:prSet/>
      <dgm:spPr/>
      <dgm:t>
        <a:bodyPr/>
        <a:lstStyle/>
        <a:p>
          <a:endParaRPr lang="en-US"/>
        </a:p>
      </dgm:t>
    </dgm:pt>
    <dgm:pt modelId="{BF0D9355-0244-4185-8243-2585306C0F6D}" type="sibTrans" cxnId="{831E76E1-015A-4355-AA76-1D8647814DFB}">
      <dgm:prSet/>
      <dgm:spPr/>
      <dgm:t>
        <a:bodyPr/>
        <a:lstStyle/>
        <a:p>
          <a:endParaRPr lang="en-US"/>
        </a:p>
      </dgm:t>
    </dgm:pt>
    <dgm:pt modelId="{CEFA6306-42C4-4D31-82A5-1B7A53F3584B}">
      <dgm:prSet phldrT="[Text]" custT="1"/>
      <dgm:spPr/>
      <dgm:t>
        <a:bodyPr/>
        <a:lstStyle/>
        <a:p>
          <a:r>
            <a:rPr lang="en-US" sz="1400" dirty="0"/>
            <a:t>REST API</a:t>
          </a:r>
        </a:p>
      </dgm:t>
    </dgm:pt>
    <dgm:pt modelId="{F6635154-ACE2-473B-8931-BE8EC3DEAABD}" type="parTrans" cxnId="{F533C9BF-3687-4312-8D8A-27E57897FFAB}">
      <dgm:prSet/>
      <dgm:spPr/>
      <dgm:t>
        <a:bodyPr/>
        <a:lstStyle/>
        <a:p>
          <a:endParaRPr lang="en-US"/>
        </a:p>
      </dgm:t>
    </dgm:pt>
    <dgm:pt modelId="{F9E28E57-A7FB-46CC-A34B-A64932532CEA}" type="sibTrans" cxnId="{F533C9BF-3687-4312-8D8A-27E57897FFAB}">
      <dgm:prSet/>
      <dgm:spPr/>
      <dgm:t>
        <a:bodyPr/>
        <a:lstStyle/>
        <a:p>
          <a:endParaRPr lang="en-US"/>
        </a:p>
      </dgm:t>
    </dgm:pt>
    <dgm:pt modelId="{E8799E8D-EFF9-4DFD-8588-200A16674A28}">
      <dgm:prSet phldrT="[Text]" custT="1"/>
      <dgm:spPr/>
      <dgm:t>
        <a:bodyPr/>
        <a:lstStyle/>
        <a:p>
          <a:r>
            <a:rPr lang="en-US" sz="1400" dirty="0"/>
            <a:t>Analysis Data</a:t>
          </a:r>
        </a:p>
      </dgm:t>
    </dgm:pt>
    <dgm:pt modelId="{553F25C6-717F-409A-9BD8-4FB70C357681}" type="parTrans" cxnId="{E50A8720-3019-4053-9B85-951CD568BF46}">
      <dgm:prSet/>
      <dgm:spPr/>
      <dgm:t>
        <a:bodyPr/>
        <a:lstStyle/>
        <a:p>
          <a:endParaRPr lang="en-US"/>
        </a:p>
      </dgm:t>
    </dgm:pt>
    <dgm:pt modelId="{699A185D-6B61-4A13-BFC0-A8043C78D216}" type="sibTrans" cxnId="{E50A8720-3019-4053-9B85-951CD568BF46}">
      <dgm:prSet/>
      <dgm:spPr/>
      <dgm:t>
        <a:bodyPr/>
        <a:lstStyle/>
        <a:p>
          <a:endParaRPr lang="en-US"/>
        </a:p>
      </dgm:t>
    </dgm:pt>
    <dgm:pt modelId="{8124BB49-A0BD-4F41-B971-B4CDA5C8D11E}" type="pres">
      <dgm:prSet presAssocID="{1F37C28B-0294-4589-98BB-8F4B6A7CA8ED}" presName="Name0" presStyleCnt="0">
        <dgm:presLayoutVars>
          <dgm:chMax val="7"/>
          <dgm:dir/>
          <dgm:animOne val="branch"/>
        </dgm:presLayoutVars>
      </dgm:prSet>
      <dgm:spPr/>
    </dgm:pt>
    <dgm:pt modelId="{893DC5F6-FF2F-BE4F-A065-CBA9582ACB7D}" type="pres">
      <dgm:prSet presAssocID="{F1AE5825-A734-438F-AB5E-CE92879D76EF}" presName="parTx1" presStyleLbl="node1" presStyleIdx="0" presStyleCnt="1"/>
      <dgm:spPr/>
    </dgm:pt>
    <dgm:pt modelId="{6B879684-642D-0045-88BB-DA2506DD1656}" type="pres">
      <dgm:prSet presAssocID="{F1AE5825-A734-438F-AB5E-CE92879D76EF}" presName="spPre1" presStyleCnt="0"/>
      <dgm:spPr/>
    </dgm:pt>
    <dgm:pt modelId="{FA5288B3-A843-7445-B9EE-457477E32FBD}" type="pres">
      <dgm:prSet presAssocID="{F1AE5825-A734-438F-AB5E-CE92879D76EF}" presName="chLin1" presStyleCnt="0"/>
      <dgm:spPr/>
    </dgm:pt>
    <dgm:pt modelId="{B2100E84-4945-214B-B5C2-7B269F5C040E}" type="pres">
      <dgm:prSet presAssocID="{805AF410-CEDC-4E62-9645-9CDF4B1DC47D}" presName="Name11" presStyleLbl="parChTrans1D1" presStyleIdx="0" presStyleCnt="6"/>
      <dgm:spPr/>
    </dgm:pt>
    <dgm:pt modelId="{9F718DDA-C957-5245-8C80-2E1FC28E895D}" type="pres">
      <dgm:prSet presAssocID="{802C77BC-505A-42D7-B05D-264F4E334393}" presName="txAndLines1" presStyleCnt="0"/>
      <dgm:spPr/>
    </dgm:pt>
    <dgm:pt modelId="{D478D5C2-2AB6-CF4C-BF34-23CB65B3599E}" type="pres">
      <dgm:prSet presAssocID="{802C77BC-505A-42D7-B05D-264F4E334393}" presName="anchor1" presStyleCnt="0"/>
      <dgm:spPr/>
    </dgm:pt>
    <dgm:pt modelId="{FD7DE359-5BB8-0E4E-AAC9-C693DC1F4BF4}" type="pres">
      <dgm:prSet presAssocID="{802C77BC-505A-42D7-B05D-264F4E334393}" presName="backup1" presStyleCnt="0"/>
      <dgm:spPr/>
    </dgm:pt>
    <dgm:pt modelId="{A9023EE6-93D4-E142-A860-803A3C8F0CA9}" type="pres">
      <dgm:prSet presAssocID="{802C77BC-505A-42D7-B05D-264F4E334393}" presName="preLine1" presStyleLbl="parChTrans1D1" presStyleIdx="1" presStyleCnt="6"/>
      <dgm:spPr/>
    </dgm:pt>
    <dgm:pt modelId="{684888E4-7222-9147-A2DB-57F669430D77}" type="pres">
      <dgm:prSet presAssocID="{802C77BC-505A-42D7-B05D-264F4E334393}" presName="desTx1" presStyleLbl="revTx" presStyleIdx="0" presStyleCnt="0">
        <dgm:presLayoutVars>
          <dgm:bulletEnabled val="1"/>
        </dgm:presLayoutVars>
      </dgm:prSet>
      <dgm:spPr/>
    </dgm:pt>
    <dgm:pt modelId="{FEEA599E-E6F0-3747-BF57-183A91E03EF4}" type="pres">
      <dgm:prSet presAssocID="{13459CA7-DE1E-42C7-BFCD-32472A83F7C5}" presName="Name11" presStyleLbl="parChTrans1D1" presStyleIdx="2" presStyleCnt="6"/>
      <dgm:spPr/>
    </dgm:pt>
    <dgm:pt modelId="{761ED2F8-5CDD-914A-BF52-521AB08A8B02}" type="pres">
      <dgm:prSet presAssocID="{A26D438A-0804-4BE3-97C5-7DDDE077FEDE}" presName="txAndLines1" presStyleCnt="0"/>
      <dgm:spPr/>
    </dgm:pt>
    <dgm:pt modelId="{330A50FE-26B8-7D4A-9DC2-76D59B490403}" type="pres">
      <dgm:prSet presAssocID="{A26D438A-0804-4BE3-97C5-7DDDE077FEDE}" presName="anchor1" presStyleCnt="0"/>
      <dgm:spPr/>
    </dgm:pt>
    <dgm:pt modelId="{D8B48570-78E6-6440-824F-0EF5F436884E}" type="pres">
      <dgm:prSet presAssocID="{A26D438A-0804-4BE3-97C5-7DDDE077FEDE}" presName="backup1" presStyleCnt="0"/>
      <dgm:spPr/>
    </dgm:pt>
    <dgm:pt modelId="{473F325F-B0FC-9346-8FE9-9987CDC3B7C4}" type="pres">
      <dgm:prSet presAssocID="{A26D438A-0804-4BE3-97C5-7DDDE077FEDE}" presName="preLine1" presStyleLbl="parChTrans1D1" presStyleIdx="3" presStyleCnt="6"/>
      <dgm:spPr/>
    </dgm:pt>
    <dgm:pt modelId="{375AA525-04B8-4A4B-A893-D84ECC5C6FC5}" type="pres">
      <dgm:prSet presAssocID="{A26D438A-0804-4BE3-97C5-7DDDE077FEDE}" presName="desTx1" presStyleLbl="revTx" presStyleIdx="0" presStyleCnt="0">
        <dgm:presLayoutVars>
          <dgm:bulletEnabled val="1"/>
        </dgm:presLayoutVars>
      </dgm:prSet>
      <dgm:spPr/>
    </dgm:pt>
    <dgm:pt modelId="{CC14D926-AFC4-B94D-9838-957106C44667}" type="pres">
      <dgm:prSet presAssocID="{433AFAFD-BFAE-44DA-BAC5-A88DA20465A3}" presName="Name11" presStyleLbl="parChTrans1D1" presStyleIdx="4" presStyleCnt="6"/>
      <dgm:spPr/>
    </dgm:pt>
    <dgm:pt modelId="{9136DD4D-0EBB-4243-9F70-25CF0661A728}" type="pres">
      <dgm:prSet presAssocID="{2EE488A9-2431-4318-AB7D-D2D96DA5EF0A}" presName="txAndLines1" presStyleCnt="0"/>
      <dgm:spPr/>
    </dgm:pt>
    <dgm:pt modelId="{43838F41-A005-B84C-9D43-01492A31362B}" type="pres">
      <dgm:prSet presAssocID="{2EE488A9-2431-4318-AB7D-D2D96DA5EF0A}" presName="anchor1" presStyleCnt="0"/>
      <dgm:spPr/>
    </dgm:pt>
    <dgm:pt modelId="{CECBB6F6-28C5-1642-A3E4-4A8A613FE173}" type="pres">
      <dgm:prSet presAssocID="{2EE488A9-2431-4318-AB7D-D2D96DA5EF0A}" presName="backup1" presStyleCnt="0"/>
      <dgm:spPr/>
    </dgm:pt>
    <dgm:pt modelId="{372A853E-3C06-4E44-9583-2B7269A3F819}" type="pres">
      <dgm:prSet presAssocID="{2EE488A9-2431-4318-AB7D-D2D96DA5EF0A}" presName="preLine1" presStyleLbl="parChTrans1D1" presStyleIdx="5" presStyleCnt="6"/>
      <dgm:spPr/>
    </dgm:pt>
    <dgm:pt modelId="{33132E30-02F9-8D42-8074-654D15380F95}" type="pres">
      <dgm:prSet presAssocID="{2EE488A9-2431-4318-AB7D-D2D96DA5EF0A}" presName="desTx1" presStyleLbl="revTx" presStyleIdx="0" presStyleCnt="0" custLinFactNeighborY="6608">
        <dgm:presLayoutVars>
          <dgm:bulletEnabled val="1"/>
        </dgm:presLayoutVars>
      </dgm:prSet>
      <dgm:spPr/>
    </dgm:pt>
  </dgm:ptLst>
  <dgm:cxnLst>
    <dgm:cxn modelId="{2636CB05-C321-440B-920E-4D59255697A9}" srcId="{F1AE5825-A734-438F-AB5E-CE92879D76EF}" destId="{802C77BC-505A-42D7-B05D-264F4E334393}" srcOrd="0" destOrd="0" parTransId="{805AF410-CEDC-4E62-9645-9CDF4B1DC47D}" sibTransId="{0B6BE811-9784-45C8-ABAE-65DC70B52F08}"/>
    <dgm:cxn modelId="{2397AF18-6F5E-4FF6-91B3-71078274DF01}" srcId="{A26D438A-0804-4BE3-97C5-7DDDE077FEDE}" destId="{7926053C-4223-4310-8D21-9FC56C43C9A9}" srcOrd="0" destOrd="0" parTransId="{0565E977-8B80-416B-9CE5-E8C1A6C1D26D}" sibTransId="{2DCD1542-3AE0-48BC-85E4-EF557C943226}"/>
    <dgm:cxn modelId="{3E29FB1B-BC3C-B346-9094-6569E855386F}" type="presOf" srcId="{802C77BC-505A-42D7-B05D-264F4E334393}" destId="{684888E4-7222-9147-A2DB-57F669430D77}" srcOrd="0" destOrd="0" presId="urn:microsoft.com/office/officeart/2009/3/layout/SubStepProcess"/>
    <dgm:cxn modelId="{E50A8720-3019-4053-9B85-951CD568BF46}" srcId="{A26D438A-0804-4BE3-97C5-7DDDE077FEDE}" destId="{E8799E8D-EFF9-4DFD-8588-200A16674A28}" srcOrd="3" destOrd="0" parTransId="{553F25C6-717F-409A-9BD8-4FB70C357681}" sibTransId="{699A185D-6B61-4A13-BFC0-A8043C78D216}"/>
    <dgm:cxn modelId="{8281E22B-62C7-BD43-AFC7-07C17BDA020C}" type="presOf" srcId="{A26D438A-0804-4BE3-97C5-7DDDE077FEDE}" destId="{375AA525-04B8-4A4B-A893-D84ECC5C6FC5}" srcOrd="0" destOrd="0" presId="urn:microsoft.com/office/officeart/2009/3/layout/SubStepProcess"/>
    <dgm:cxn modelId="{C6109032-A247-8241-B147-90DDED05AD56}" type="presOf" srcId="{7926053C-4223-4310-8D21-9FC56C43C9A9}" destId="{375AA525-04B8-4A4B-A893-D84ECC5C6FC5}" srcOrd="0" destOrd="1" presId="urn:microsoft.com/office/officeart/2009/3/layout/SubStepProcess"/>
    <dgm:cxn modelId="{2B741B35-B825-CF4B-ADC8-F4193C5C8430}" type="presOf" srcId="{55DC5BF2-8BE0-F94C-A8E2-5F9671EC297E}" destId="{33132E30-02F9-8D42-8074-654D15380F95}" srcOrd="0" destOrd="1" presId="urn:microsoft.com/office/officeart/2009/3/layout/SubStepProcess"/>
    <dgm:cxn modelId="{0703993D-473C-AE45-A248-F295C3FC6C43}" type="presOf" srcId="{E6A8BB2A-761E-4A1A-B63A-60C9861DCD74}" destId="{684888E4-7222-9147-A2DB-57F669430D77}" srcOrd="0" destOrd="1" presId="urn:microsoft.com/office/officeart/2009/3/layout/SubStepProcess"/>
    <dgm:cxn modelId="{7025796C-17ED-4DB9-9C6B-FA4FE85C0B5E}" type="presOf" srcId="{E8799E8D-EFF9-4DFD-8588-200A16674A28}" destId="{375AA525-04B8-4A4B-A893-D84ECC5C6FC5}" srcOrd="0" destOrd="4" presId="urn:microsoft.com/office/officeart/2009/3/layout/SubStepProcess"/>
    <dgm:cxn modelId="{C90C9A9E-1159-456E-8363-AE0136F8E572}" type="presOf" srcId="{CEFA6306-42C4-4D31-82A5-1B7A53F3584B}" destId="{375AA525-04B8-4A4B-A893-D84ECC5C6FC5}" srcOrd="0" destOrd="3" presId="urn:microsoft.com/office/officeart/2009/3/layout/SubStepProcess"/>
    <dgm:cxn modelId="{169B5BA4-B0DE-406B-8CAF-35E068069AAB}" srcId="{802C77BC-505A-42D7-B05D-264F4E334393}" destId="{E6A8BB2A-761E-4A1A-B63A-60C9861DCD74}" srcOrd="0" destOrd="0" parTransId="{3BE59C29-C2B2-4303-8DEE-17D4F7D903AB}" sibTransId="{ED26CCA4-EA51-4B4D-B0FF-A8EF18E07400}"/>
    <dgm:cxn modelId="{C2DEAFB3-9062-D54A-BA36-05C444CE03F5}" srcId="{2EE488A9-2431-4318-AB7D-D2D96DA5EF0A}" destId="{55DC5BF2-8BE0-F94C-A8E2-5F9671EC297E}" srcOrd="0" destOrd="0" parTransId="{5E6A67F4-9D39-7948-889A-827BCB4830A9}" sibTransId="{9B84B14B-5478-A647-A6E0-E9EA90D75490}"/>
    <dgm:cxn modelId="{FD6670B6-DDAA-3B46-82DC-01D0B7AE71AA}" type="presOf" srcId="{2EE488A9-2431-4318-AB7D-D2D96DA5EF0A}" destId="{33132E30-02F9-8D42-8074-654D15380F95}" srcOrd="0" destOrd="0" presId="urn:microsoft.com/office/officeart/2009/3/layout/SubStepProcess"/>
    <dgm:cxn modelId="{FB5DBEBB-5A76-41B8-9EF3-E4586B216D0F}" srcId="{F1AE5825-A734-438F-AB5E-CE92879D76EF}" destId="{A26D438A-0804-4BE3-97C5-7DDDE077FEDE}" srcOrd="1" destOrd="0" parTransId="{13459CA7-DE1E-42C7-BFCD-32472A83F7C5}" sibTransId="{EA67F82E-10A7-4A9C-8535-B48CEBA5E459}"/>
    <dgm:cxn modelId="{F533C9BF-3687-4312-8D8A-27E57897FFAB}" srcId="{A26D438A-0804-4BE3-97C5-7DDDE077FEDE}" destId="{CEFA6306-42C4-4D31-82A5-1B7A53F3584B}" srcOrd="2" destOrd="0" parTransId="{F6635154-ACE2-473B-8931-BE8EC3DEAABD}" sibTransId="{F9E28E57-A7FB-46CC-A34B-A64932532CEA}"/>
    <dgm:cxn modelId="{876E7FCE-E1FF-7542-8D31-6C439067D70E}" type="presOf" srcId="{F1AE5825-A734-438F-AB5E-CE92879D76EF}" destId="{893DC5F6-FF2F-BE4F-A065-CBA9582ACB7D}" srcOrd="0" destOrd="0" presId="urn:microsoft.com/office/officeart/2009/3/layout/SubStepProcess"/>
    <dgm:cxn modelId="{10F605CF-6917-4525-B42B-3D0E94D4D1F0}" srcId="{1F37C28B-0294-4589-98BB-8F4B6A7CA8ED}" destId="{F1AE5825-A734-438F-AB5E-CE92879D76EF}" srcOrd="0" destOrd="0" parTransId="{1F4B7CEB-8AF2-4899-831E-E3BA23C2DAA0}" sibTransId="{95B34CBF-DFA7-414B-A822-B6D47E865D12}"/>
    <dgm:cxn modelId="{ADC053E1-F91B-4FD8-9FDA-464751DA7952}" type="presOf" srcId="{18673203-9A1A-42A5-B129-1EB047781BAB}" destId="{375AA525-04B8-4A4B-A893-D84ECC5C6FC5}" srcOrd="0" destOrd="2" presId="urn:microsoft.com/office/officeart/2009/3/layout/SubStepProcess"/>
    <dgm:cxn modelId="{831E76E1-015A-4355-AA76-1D8647814DFB}" srcId="{A26D438A-0804-4BE3-97C5-7DDDE077FEDE}" destId="{18673203-9A1A-42A5-B129-1EB047781BAB}" srcOrd="1" destOrd="0" parTransId="{A703CBDF-90E3-4EE2-9703-705EE5D6E239}" sibTransId="{BF0D9355-0244-4185-8243-2585306C0F6D}"/>
    <dgm:cxn modelId="{086421E5-0628-1A4B-9782-EF5C97A8D9D8}" type="presOf" srcId="{1F37C28B-0294-4589-98BB-8F4B6A7CA8ED}" destId="{8124BB49-A0BD-4F41-B971-B4CDA5C8D11E}" srcOrd="0" destOrd="0" presId="urn:microsoft.com/office/officeart/2009/3/layout/SubStepProcess"/>
    <dgm:cxn modelId="{4CF197F2-EBBA-4E54-83CB-28406CEFD6D0}" srcId="{F1AE5825-A734-438F-AB5E-CE92879D76EF}" destId="{2EE488A9-2431-4318-AB7D-D2D96DA5EF0A}" srcOrd="2" destOrd="0" parTransId="{433AFAFD-BFAE-44DA-BAC5-A88DA20465A3}" sibTransId="{8D89244B-00A8-4DF7-B48A-2094E2AEDD02}"/>
    <dgm:cxn modelId="{2CD95631-5BAE-584C-8299-92A8013E9C24}" type="presParOf" srcId="{8124BB49-A0BD-4F41-B971-B4CDA5C8D11E}" destId="{893DC5F6-FF2F-BE4F-A065-CBA9582ACB7D}" srcOrd="0" destOrd="0" presId="urn:microsoft.com/office/officeart/2009/3/layout/SubStepProcess"/>
    <dgm:cxn modelId="{9CA10B72-F62D-F84F-B21E-34A514F80908}" type="presParOf" srcId="{8124BB49-A0BD-4F41-B971-B4CDA5C8D11E}" destId="{6B879684-642D-0045-88BB-DA2506DD1656}" srcOrd="1" destOrd="0" presId="urn:microsoft.com/office/officeart/2009/3/layout/SubStepProcess"/>
    <dgm:cxn modelId="{555E8592-DF4F-4246-9F8A-1BB86444C8FE}" type="presParOf" srcId="{8124BB49-A0BD-4F41-B971-B4CDA5C8D11E}" destId="{FA5288B3-A843-7445-B9EE-457477E32FBD}" srcOrd="2" destOrd="0" presId="urn:microsoft.com/office/officeart/2009/3/layout/SubStepProcess"/>
    <dgm:cxn modelId="{F7D4F3AF-FA06-C04B-9DE1-36E40EC71727}" type="presParOf" srcId="{FA5288B3-A843-7445-B9EE-457477E32FBD}" destId="{B2100E84-4945-214B-B5C2-7B269F5C040E}" srcOrd="0" destOrd="0" presId="urn:microsoft.com/office/officeart/2009/3/layout/SubStepProcess"/>
    <dgm:cxn modelId="{8773AED2-A007-9546-8E6C-6F21C0957F55}" type="presParOf" srcId="{FA5288B3-A843-7445-B9EE-457477E32FBD}" destId="{9F718DDA-C957-5245-8C80-2E1FC28E895D}" srcOrd="1" destOrd="0" presId="urn:microsoft.com/office/officeart/2009/3/layout/SubStepProcess"/>
    <dgm:cxn modelId="{F414C484-A262-1C42-82B8-68807E0C2EA5}" type="presParOf" srcId="{9F718DDA-C957-5245-8C80-2E1FC28E895D}" destId="{D478D5C2-2AB6-CF4C-BF34-23CB65B3599E}" srcOrd="0" destOrd="0" presId="urn:microsoft.com/office/officeart/2009/3/layout/SubStepProcess"/>
    <dgm:cxn modelId="{4ADFD30A-A87C-C346-A64B-41E1FCEF1B76}" type="presParOf" srcId="{9F718DDA-C957-5245-8C80-2E1FC28E895D}" destId="{FD7DE359-5BB8-0E4E-AAC9-C693DC1F4BF4}" srcOrd="1" destOrd="0" presId="urn:microsoft.com/office/officeart/2009/3/layout/SubStepProcess"/>
    <dgm:cxn modelId="{F916D694-B6A5-CA43-9593-33C4C6E534D8}" type="presParOf" srcId="{9F718DDA-C957-5245-8C80-2E1FC28E895D}" destId="{A9023EE6-93D4-E142-A860-803A3C8F0CA9}" srcOrd="2" destOrd="0" presId="urn:microsoft.com/office/officeart/2009/3/layout/SubStepProcess"/>
    <dgm:cxn modelId="{78CA8D42-E996-4440-BBAE-FF25DB5D1B6A}" type="presParOf" srcId="{9F718DDA-C957-5245-8C80-2E1FC28E895D}" destId="{684888E4-7222-9147-A2DB-57F669430D77}" srcOrd="3" destOrd="0" presId="urn:microsoft.com/office/officeart/2009/3/layout/SubStepProcess"/>
    <dgm:cxn modelId="{B2940DC7-8688-6241-B74E-BB077C87CF66}" type="presParOf" srcId="{FA5288B3-A843-7445-B9EE-457477E32FBD}" destId="{FEEA599E-E6F0-3747-BF57-183A91E03EF4}" srcOrd="2" destOrd="0" presId="urn:microsoft.com/office/officeart/2009/3/layout/SubStepProcess"/>
    <dgm:cxn modelId="{0DEBFDA0-758F-6C40-97B5-205DAFAFFDBE}" type="presParOf" srcId="{FA5288B3-A843-7445-B9EE-457477E32FBD}" destId="{761ED2F8-5CDD-914A-BF52-521AB08A8B02}" srcOrd="3" destOrd="0" presId="urn:microsoft.com/office/officeart/2009/3/layout/SubStepProcess"/>
    <dgm:cxn modelId="{73C7D85E-AB9E-8044-A9C7-DDBE08AA9A49}" type="presParOf" srcId="{761ED2F8-5CDD-914A-BF52-521AB08A8B02}" destId="{330A50FE-26B8-7D4A-9DC2-76D59B490403}" srcOrd="0" destOrd="0" presId="urn:microsoft.com/office/officeart/2009/3/layout/SubStepProcess"/>
    <dgm:cxn modelId="{ADC4B745-6118-9140-A622-AA4B09925FA2}" type="presParOf" srcId="{761ED2F8-5CDD-914A-BF52-521AB08A8B02}" destId="{D8B48570-78E6-6440-824F-0EF5F436884E}" srcOrd="1" destOrd="0" presId="urn:microsoft.com/office/officeart/2009/3/layout/SubStepProcess"/>
    <dgm:cxn modelId="{CCABD7F5-19C0-3243-8C10-40FA7C8D124C}" type="presParOf" srcId="{761ED2F8-5CDD-914A-BF52-521AB08A8B02}" destId="{473F325F-B0FC-9346-8FE9-9987CDC3B7C4}" srcOrd="2" destOrd="0" presId="urn:microsoft.com/office/officeart/2009/3/layout/SubStepProcess"/>
    <dgm:cxn modelId="{4A683F2E-227D-264C-9940-5ECC71132F4F}" type="presParOf" srcId="{761ED2F8-5CDD-914A-BF52-521AB08A8B02}" destId="{375AA525-04B8-4A4B-A893-D84ECC5C6FC5}" srcOrd="3" destOrd="0" presId="urn:microsoft.com/office/officeart/2009/3/layout/SubStepProcess"/>
    <dgm:cxn modelId="{ACD3CA76-0F52-824A-8376-E4C5102C80BB}" type="presParOf" srcId="{FA5288B3-A843-7445-B9EE-457477E32FBD}" destId="{CC14D926-AFC4-B94D-9838-957106C44667}" srcOrd="4" destOrd="0" presId="urn:microsoft.com/office/officeart/2009/3/layout/SubStepProcess"/>
    <dgm:cxn modelId="{A91AFC7B-61C7-764D-94BF-366102558DC1}" type="presParOf" srcId="{FA5288B3-A843-7445-B9EE-457477E32FBD}" destId="{9136DD4D-0EBB-4243-9F70-25CF0661A728}" srcOrd="5" destOrd="0" presId="urn:microsoft.com/office/officeart/2009/3/layout/SubStepProcess"/>
    <dgm:cxn modelId="{877B640A-C26E-034F-AA42-808AF35A341B}" type="presParOf" srcId="{9136DD4D-0EBB-4243-9F70-25CF0661A728}" destId="{43838F41-A005-B84C-9D43-01492A31362B}" srcOrd="0" destOrd="0" presId="urn:microsoft.com/office/officeart/2009/3/layout/SubStepProcess"/>
    <dgm:cxn modelId="{CA79F8C0-386D-F24D-AB96-439ABA12C7E5}" type="presParOf" srcId="{9136DD4D-0EBB-4243-9F70-25CF0661A728}" destId="{CECBB6F6-28C5-1642-A3E4-4A8A613FE173}" srcOrd="1" destOrd="0" presId="urn:microsoft.com/office/officeart/2009/3/layout/SubStepProcess"/>
    <dgm:cxn modelId="{FC18C1A2-63B6-EB40-8AA7-4233005A4DF5}" type="presParOf" srcId="{9136DD4D-0EBB-4243-9F70-25CF0661A728}" destId="{372A853E-3C06-4E44-9583-2B7269A3F819}" srcOrd="2" destOrd="0" presId="urn:microsoft.com/office/officeart/2009/3/layout/SubStepProcess"/>
    <dgm:cxn modelId="{88F67AE6-50B0-8D43-9874-070E8B742A33}" type="presParOf" srcId="{9136DD4D-0EBB-4243-9F70-25CF0661A728}" destId="{33132E30-02F9-8D42-8074-654D15380F95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C86EB-74F8-4319-94D3-21E76012BBBC}">
      <dsp:nvSpPr>
        <dsp:cNvPr id="0" name=""/>
        <dsp:cNvSpPr/>
      </dsp:nvSpPr>
      <dsp:spPr>
        <a:xfrm>
          <a:off x="2338252" y="1693509"/>
          <a:ext cx="1093221" cy="282609"/>
        </a:xfrm>
        <a:custGeom>
          <a:avLst/>
          <a:gdLst/>
          <a:ahLst/>
          <a:cxnLst/>
          <a:rect l="0" t="0" r="0" b="0"/>
          <a:pathLst>
            <a:path>
              <a:moveTo>
                <a:pt x="1093221" y="0"/>
              </a:moveTo>
              <a:lnTo>
                <a:pt x="1093221" y="282609"/>
              </a:lnTo>
              <a:lnTo>
                <a:pt x="0" y="282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AC931-AE6D-4F1E-A2BF-57BC6E553B42}">
      <dsp:nvSpPr>
        <dsp:cNvPr id="0" name=""/>
        <dsp:cNvSpPr/>
      </dsp:nvSpPr>
      <dsp:spPr>
        <a:xfrm>
          <a:off x="3431473" y="1693509"/>
          <a:ext cx="2335322" cy="914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146"/>
              </a:lnTo>
              <a:lnTo>
                <a:pt x="2335322" y="818146"/>
              </a:lnTo>
              <a:lnTo>
                <a:pt x="2335322" y="914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5D445-DF79-4E2A-8238-4FE5752D4D34}">
      <dsp:nvSpPr>
        <dsp:cNvPr id="0" name=""/>
        <dsp:cNvSpPr/>
      </dsp:nvSpPr>
      <dsp:spPr>
        <a:xfrm>
          <a:off x="3431473" y="1693509"/>
          <a:ext cx="1008853" cy="914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146"/>
              </a:lnTo>
              <a:lnTo>
                <a:pt x="1008853" y="818146"/>
              </a:lnTo>
              <a:lnTo>
                <a:pt x="1008853" y="914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C783C-B4C9-4D13-A192-A588948ACB9B}">
      <dsp:nvSpPr>
        <dsp:cNvPr id="0" name=""/>
        <dsp:cNvSpPr/>
      </dsp:nvSpPr>
      <dsp:spPr>
        <a:xfrm>
          <a:off x="3162691" y="1693509"/>
          <a:ext cx="268782" cy="914606"/>
        </a:xfrm>
        <a:custGeom>
          <a:avLst/>
          <a:gdLst/>
          <a:ahLst/>
          <a:cxnLst/>
          <a:rect l="0" t="0" r="0" b="0"/>
          <a:pathLst>
            <a:path>
              <a:moveTo>
                <a:pt x="268782" y="0"/>
              </a:moveTo>
              <a:lnTo>
                <a:pt x="268782" y="818146"/>
              </a:lnTo>
              <a:lnTo>
                <a:pt x="0" y="818146"/>
              </a:lnTo>
              <a:lnTo>
                <a:pt x="0" y="914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293A7-D5EA-486B-80AB-185C0F5C2D53}">
      <dsp:nvSpPr>
        <dsp:cNvPr id="0" name=""/>
        <dsp:cNvSpPr/>
      </dsp:nvSpPr>
      <dsp:spPr>
        <a:xfrm>
          <a:off x="1907376" y="1693509"/>
          <a:ext cx="1524097" cy="914606"/>
        </a:xfrm>
        <a:custGeom>
          <a:avLst/>
          <a:gdLst/>
          <a:ahLst/>
          <a:cxnLst/>
          <a:rect l="0" t="0" r="0" b="0"/>
          <a:pathLst>
            <a:path>
              <a:moveTo>
                <a:pt x="1524097" y="0"/>
              </a:moveTo>
              <a:lnTo>
                <a:pt x="1524097" y="818146"/>
              </a:lnTo>
              <a:lnTo>
                <a:pt x="0" y="818146"/>
              </a:lnTo>
              <a:lnTo>
                <a:pt x="0" y="914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143AB-9BA1-4AE2-B055-9411B971D775}">
      <dsp:nvSpPr>
        <dsp:cNvPr id="0" name=""/>
        <dsp:cNvSpPr/>
      </dsp:nvSpPr>
      <dsp:spPr>
        <a:xfrm>
          <a:off x="536019" y="1693509"/>
          <a:ext cx="2895454" cy="914606"/>
        </a:xfrm>
        <a:custGeom>
          <a:avLst/>
          <a:gdLst/>
          <a:ahLst/>
          <a:cxnLst/>
          <a:rect l="0" t="0" r="0" b="0"/>
          <a:pathLst>
            <a:path>
              <a:moveTo>
                <a:pt x="2895454" y="0"/>
              </a:moveTo>
              <a:lnTo>
                <a:pt x="2895454" y="818146"/>
              </a:lnTo>
              <a:lnTo>
                <a:pt x="0" y="818146"/>
              </a:lnTo>
              <a:lnTo>
                <a:pt x="0" y="914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D4E57-FB07-4BF7-9142-01779CA1B682}">
      <dsp:nvSpPr>
        <dsp:cNvPr id="0" name=""/>
        <dsp:cNvSpPr/>
      </dsp:nvSpPr>
      <dsp:spPr>
        <a:xfrm>
          <a:off x="2650009" y="1280111"/>
          <a:ext cx="1562929" cy="413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5833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TCIA Management at UAMS</a:t>
          </a:r>
        </a:p>
      </dsp:txBody>
      <dsp:txXfrm>
        <a:off x="2650009" y="1280111"/>
        <a:ext cx="1562929" cy="413398"/>
      </dsp:txXfrm>
    </dsp:sp>
    <dsp:sp modelId="{3794267B-31CC-4A94-B6B3-D94F6A06D877}">
      <dsp:nvSpPr>
        <dsp:cNvPr id="0" name=""/>
        <dsp:cNvSpPr/>
      </dsp:nvSpPr>
      <dsp:spPr>
        <a:xfrm>
          <a:off x="2942521" y="1642259"/>
          <a:ext cx="632252" cy="1496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Prior, Smith</a:t>
          </a:r>
        </a:p>
      </dsp:txBody>
      <dsp:txXfrm>
        <a:off x="2942521" y="1642259"/>
        <a:ext cx="632252" cy="149644"/>
      </dsp:txXfrm>
    </dsp:sp>
    <dsp:sp modelId="{D595F6BC-AA3C-4276-86EF-D5B2555D9545}">
      <dsp:nvSpPr>
        <dsp:cNvPr id="0" name=""/>
        <dsp:cNvSpPr/>
      </dsp:nvSpPr>
      <dsp:spPr>
        <a:xfrm>
          <a:off x="63500" y="2608116"/>
          <a:ext cx="945037" cy="413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58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Data Collection: Programs </a:t>
          </a:r>
        </a:p>
      </dsp:txBody>
      <dsp:txXfrm>
        <a:off x="63500" y="2608116"/>
        <a:ext cx="945037" cy="413398"/>
      </dsp:txXfrm>
    </dsp:sp>
    <dsp:sp modelId="{E1ABFFA5-09B4-4179-9BE5-F7E66E07578C}">
      <dsp:nvSpPr>
        <dsp:cNvPr id="0" name=""/>
        <dsp:cNvSpPr/>
      </dsp:nvSpPr>
      <dsp:spPr>
        <a:xfrm>
          <a:off x="175930" y="3058121"/>
          <a:ext cx="959710" cy="135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u="none" kern="1200" dirty="0">
              <a:solidFill>
                <a:schemeClr val="tx1"/>
              </a:solidFill>
            </a:rPr>
            <a:t>Bennett, Berryman, </a:t>
          </a:r>
          <a:r>
            <a:rPr lang="en-US" sz="600" b="0" u="none" kern="1200" dirty="0" err="1">
              <a:solidFill>
                <a:schemeClr val="tx1"/>
              </a:solidFill>
            </a:rPr>
            <a:t>Billelo</a:t>
          </a:r>
          <a:endParaRPr lang="en-US" sz="600" kern="1200" dirty="0"/>
        </a:p>
      </dsp:txBody>
      <dsp:txXfrm>
        <a:off x="175930" y="3058121"/>
        <a:ext cx="959710" cy="135243"/>
      </dsp:txXfrm>
    </dsp:sp>
    <dsp:sp modelId="{5858FBA5-A2E2-4146-A95E-F1A08A19C4E0}">
      <dsp:nvSpPr>
        <dsp:cNvPr id="0" name=""/>
        <dsp:cNvSpPr/>
      </dsp:nvSpPr>
      <dsp:spPr>
        <a:xfrm>
          <a:off x="1328560" y="2608116"/>
          <a:ext cx="1157631" cy="413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58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Data Collection: Research Collections</a:t>
          </a:r>
        </a:p>
      </dsp:txBody>
      <dsp:txXfrm>
        <a:off x="1328560" y="2608116"/>
        <a:ext cx="1157631" cy="413398"/>
      </dsp:txXfrm>
    </dsp:sp>
    <dsp:sp modelId="{AE50A9DA-4F6C-4199-9E2E-2558A3C8679A}">
      <dsp:nvSpPr>
        <dsp:cNvPr id="0" name=""/>
        <dsp:cNvSpPr/>
      </dsp:nvSpPr>
      <dsp:spPr>
        <a:xfrm>
          <a:off x="1547287" y="3073604"/>
          <a:ext cx="959710" cy="113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u="none" kern="1200" dirty="0">
              <a:solidFill>
                <a:schemeClr val="tx1"/>
              </a:solidFill>
            </a:rPr>
            <a:t>Jarosz, Stockton, </a:t>
          </a:r>
          <a:r>
            <a:rPr lang="en-US" sz="600" b="0" u="none" kern="1200" dirty="0" err="1">
              <a:solidFill>
                <a:schemeClr val="tx1"/>
              </a:solidFill>
            </a:rPr>
            <a:t>Honomichl</a:t>
          </a:r>
          <a:endParaRPr lang="en-US" sz="600" kern="1200" dirty="0"/>
        </a:p>
      </dsp:txBody>
      <dsp:txXfrm>
        <a:off x="1547287" y="3073604"/>
        <a:ext cx="959710" cy="113647"/>
      </dsp:txXfrm>
    </dsp:sp>
    <dsp:sp modelId="{C60A8122-E353-4D7B-948D-E755AB6F1499}">
      <dsp:nvSpPr>
        <dsp:cNvPr id="0" name=""/>
        <dsp:cNvSpPr/>
      </dsp:nvSpPr>
      <dsp:spPr>
        <a:xfrm>
          <a:off x="2699917" y="2608116"/>
          <a:ext cx="925547" cy="413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58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Data Collection: Pathology</a:t>
          </a:r>
        </a:p>
      </dsp:txBody>
      <dsp:txXfrm>
        <a:off x="2699917" y="2608116"/>
        <a:ext cx="925547" cy="413398"/>
      </dsp:txXfrm>
    </dsp:sp>
    <dsp:sp modelId="{C4048930-551F-4894-8719-C24980836FBA}">
      <dsp:nvSpPr>
        <dsp:cNvPr id="0" name=""/>
        <dsp:cNvSpPr/>
      </dsp:nvSpPr>
      <dsp:spPr>
        <a:xfrm>
          <a:off x="2802602" y="3073604"/>
          <a:ext cx="959710" cy="113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u="none" kern="1200" dirty="0">
              <a:solidFill>
                <a:schemeClr val="tx1"/>
              </a:solidFill>
            </a:rPr>
            <a:t>Sharma, </a:t>
          </a:r>
          <a:r>
            <a:rPr lang="en-US" sz="700" u="none" kern="1200" dirty="0" err="1">
              <a:solidFill>
                <a:schemeClr val="tx1"/>
              </a:solidFill>
            </a:rPr>
            <a:t>Birminam</a:t>
          </a:r>
          <a:r>
            <a:rPr lang="en-US" sz="700" u="none" kern="1200" dirty="0">
              <a:solidFill>
                <a:schemeClr val="tx1"/>
              </a:solidFill>
            </a:rPr>
            <a:t>, </a:t>
          </a:r>
          <a:r>
            <a:rPr lang="en-US" sz="700" b="0" u="none" kern="1200" dirty="0">
              <a:solidFill>
                <a:schemeClr val="tx1"/>
              </a:solidFill>
            </a:rPr>
            <a:t>TBD</a:t>
          </a:r>
          <a:endParaRPr lang="en-US" sz="700" kern="1200" dirty="0"/>
        </a:p>
      </dsp:txBody>
      <dsp:txXfrm>
        <a:off x="2802602" y="3073604"/>
        <a:ext cx="959710" cy="113647"/>
      </dsp:txXfrm>
    </dsp:sp>
    <dsp:sp modelId="{87B3EB44-4734-4A38-8612-B85F7916BA45}">
      <dsp:nvSpPr>
        <dsp:cNvPr id="0" name=""/>
        <dsp:cNvSpPr/>
      </dsp:nvSpPr>
      <dsp:spPr>
        <a:xfrm>
          <a:off x="3955233" y="2608116"/>
          <a:ext cx="970188" cy="413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58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APOLLO (clinical/backlog) </a:t>
          </a:r>
        </a:p>
      </dsp:txBody>
      <dsp:txXfrm>
        <a:off x="3955233" y="2608116"/>
        <a:ext cx="970188" cy="413398"/>
      </dsp:txXfrm>
    </dsp:sp>
    <dsp:sp modelId="{97D4DF49-8E01-4AE5-86C0-3BB70B688B79}">
      <dsp:nvSpPr>
        <dsp:cNvPr id="0" name=""/>
        <dsp:cNvSpPr/>
      </dsp:nvSpPr>
      <dsp:spPr>
        <a:xfrm>
          <a:off x="4080238" y="3073604"/>
          <a:ext cx="959710" cy="113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Levine, Angelus, TBD</a:t>
          </a:r>
        </a:p>
      </dsp:txBody>
      <dsp:txXfrm>
        <a:off x="4080238" y="3073604"/>
        <a:ext cx="959710" cy="113647"/>
      </dsp:txXfrm>
    </dsp:sp>
    <dsp:sp modelId="{71A6F3B7-0E05-46EC-A791-9F1A7B2B0D0D}">
      <dsp:nvSpPr>
        <dsp:cNvPr id="0" name=""/>
        <dsp:cNvSpPr/>
      </dsp:nvSpPr>
      <dsp:spPr>
        <a:xfrm>
          <a:off x="5232869" y="2608116"/>
          <a:ext cx="1067854" cy="413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58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Clinical Trials </a:t>
          </a:r>
        </a:p>
      </dsp:txBody>
      <dsp:txXfrm>
        <a:off x="5232869" y="2608116"/>
        <a:ext cx="1067854" cy="413398"/>
      </dsp:txXfrm>
    </dsp:sp>
    <dsp:sp modelId="{4E63E9AA-3666-44B2-B44E-8809537BECEE}">
      <dsp:nvSpPr>
        <dsp:cNvPr id="0" name=""/>
        <dsp:cNvSpPr/>
      </dsp:nvSpPr>
      <dsp:spPr>
        <a:xfrm>
          <a:off x="5527263" y="3067354"/>
          <a:ext cx="718599" cy="1261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TBD</a:t>
          </a:r>
        </a:p>
      </dsp:txBody>
      <dsp:txXfrm>
        <a:off x="5527263" y="3067354"/>
        <a:ext cx="718599" cy="126147"/>
      </dsp:txXfrm>
    </dsp:sp>
    <dsp:sp modelId="{0C695FB4-B74B-4C97-AC0B-CC78FC52ED51}">
      <dsp:nvSpPr>
        <dsp:cNvPr id="0" name=""/>
        <dsp:cNvSpPr/>
      </dsp:nvSpPr>
      <dsp:spPr>
        <a:xfrm>
          <a:off x="863886" y="1794283"/>
          <a:ext cx="1474366" cy="363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5833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Infrastructure Support</a:t>
          </a:r>
        </a:p>
      </dsp:txBody>
      <dsp:txXfrm>
        <a:off x="863886" y="1794283"/>
        <a:ext cx="1474366" cy="363671"/>
      </dsp:txXfrm>
    </dsp:sp>
    <dsp:sp modelId="{D14FFAD0-8710-406F-8828-B5958A900798}">
      <dsp:nvSpPr>
        <dsp:cNvPr id="0" name=""/>
        <dsp:cNvSpPr/>
      </dsp:nvSpPr>
      <dsp:spPr>
        <a:xfrm>
          <a:off x="604853" y="2165690"/>
          <a:ext cx="2081983" cy="174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Smith, Nolan, Dobbins, Tarbox, Tobler, Frund, </a:t>
          </a:r>
          <a:r>
            <a:rPr lang="en-US" sz="600" kern="1200" dirty="0" err="1"/>
            <a:t>Utecht</a:t>
          </a:r>
          <a:r>
            <a:rPr lang="en-US" sz="600" kern="1200" dirty="0"/>
            <a:t>, Brown</a:t>
          </a:r>
        </a:p>
        <a:p>
          <a:pPr marL="0" lvl="0" indent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604853" y="2165690"/>
        <a:ext cx="2081983" cy="174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DC5F6-FF2F-BE4F-A065-CBA9582ACB7D}">
      <dsp:nvSpPr>
        <dsp:cNvPr id="0" name=""/>
        <dsp:cNvSpPr/>
      </dsp:nvSpPr>
      <dsp:spPr>
        <a:xfrm>
          <a:off x="1240" y="29914"/>
          <a:ext cx="3369171" cy="3369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The Cancer Imaging Archive</a:t>
          </a:r>
        </a:p>
      </dsp:txBody>
      <dsp:txXfrm>
        <a:off x="494644" y="523318"/>
        <a:ext cx="2382363" cy="2382363"/>
      </dsp:txXfrm>
    </dsp:sp>
    <dsp:sp modelId="{B2100E84-4945-214B-B5C2-7B269F5C040E}">
      <dsp:nvSpPr>
        <dsp:cNvPr id="0" name=""/>
        <dsp:cNvSpPr/>
      </dsp:nvSpPr>
      <dsp:spPr>
        <a:xfrm rot="18511829">
          <a:off x="3225440" y="1080483"/>
          <a:ext cx="12996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96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23EE6-93D4-E142-A860-803A3C8F0CA9}">
      <dsp:nvSpPr>
        <dsp:cNvPr id="0" name=""/>
        <dsp:cNvSpPr/>
      </dsp:nvSpPr>
      <dsp:spPr>
        <a:xfrm>
          <a:off x="4280087" y="572128"/>
          <a:ext cx="39380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888E4-7222-9147-A2DB-57F669430D77}">
      <dsp:nvSpPr>
        <dsp:cNvPr id="0" name=""/>
        <dsp:cNvSpPr/>
      </dsp:nvSpPr>
      <dsp:spPr>
        <a:xfrm>
          <a:off x="4673896" y="942"/>
          <a:ext cx="2792463" cy="11423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Data Collection Center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Tools and staffing to support data collection, curation, and de-identification</a:t>
          </a:r>
        </a:p>
      </dsp:txBody>
      <dsp:txXfrm>
        <a:off x="4673896" y="942"/>
        <a:ext cx="2792463" cy="1142371"/>
      </dsp:txXfrm>
    </dsp:sp>
    <dsp:sp modelId="{FEEA599E-E6F0-3747-BF57-183A91E03EF4}">
      <dsp:nvSpPr>
        <dsp:cNvPr id="0" name=""/>
        <dsp:cNvSpPr/>
      </dsp:nvSpPr>
      <dsp:spPr>
        <a:xfrm>
          <a:off x="3470475" y="1714500"/>
          <a:ext cx="8096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96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F325F-B0FC-9346-8FE9-9987CDC3B7C4}">
      <dsp:nvSpPr>
        <dsp:cNvPr id="0" name=""/>
        <dsp:cNvSpPr/>
      </dsp:nvSpPr>
      <dsp:spPr>
        <a:xfrm>
          <a:off x="4280087" y="1714500"/>
          <a:ext cx="39380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AA525-04B8-4A4B-A893-D84ECC5C6FC5}">
      <dsp:nvSpPr>
        <dsp:cNvPr id="0" name=""/>
        <dsp:cNvSpPr/>
      </dsp:nvSpPr>
      <dsp:spPr>
        <a:xfrm>
          <a:off x="4673896" y="1143314"/>
          <a:ext cx="2792463" cy="11423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Access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Browse (home page)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Filter/Search (Data Portal)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REST API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Analysis Data</a:t>
          </a:r>
        </a:p>
      </dsp:txBody>
      <dsp:txXfrm>
        <a:off x="4673896" y="1143314"/>
        <a:ext cx="2792463" cy="1142371"/>
      </dsp:txXfrm>
    </dsp:sp>
    <dsp:sp modelId="{CC14D926-AFC4-B94D-9838-957106C44667}">
      <dsp:nvSpPr>
        <dsp:cNvPr id="0" name=""/>
        <dsp:cNvSpPr/>
      </dsp:nvSpPr>
      <dsp:spPr>
        <a:xfrm rot="3089553">
          <a:off x="3225112" y="2349039"/>
          <a:ext cx="13003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033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A853E-3C06-4E44-9583-2B7269A3F819}">
      <dsp:nvSpPr>
        <dsp:cNvPr id="0" name=""/>
        <dsp:cNvSpPr/>
      </dsp:nvSpPr>
      <dsp:spPr>
        <a:xfrm>
          <a:off x="4280087" y="2857814"/>
          <a:ext cx="39380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32E30-02F9-8D42-8074-654D15380F95}">
      <dsp:nvSpPr>
        <dsp:cNvPr id="0" name=""/>
        <dsp:cNvSpPr/>
      </dsp:nvSpPr>
      <dsp:spPr>
        <a:xfrm>
          <a:off x="4673896" y="2286628"/>
          <a:ext cx="2792463" cy="11423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kern="1200" dirty="0"/>
          </a:br>
          <a:r>
            <a:rPr lang="en-US" sz="1800" kern="1200" dirty="0"/>
            <a:t>Data Analysis Centers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3</a:t>
          </a:r>
          <a:r>
            <a:rPr lang="en-US" sz="1400" kern="1200" baseline="30000" dirty="0"/>
            <a:t>rd</a:t>
          </a:r>
          <a:r>
            <a:rPr lang="en-US" sz="1400" kern="1200" dirty="0"/>
            <a:t> party web sites or tools which connect to TCIA’s API or mirror its data</a:t>
          </a:r>
        </a:p>
      </dsp:txBody>
      <dsp:txXfrm>
        <a:off x="4673896" y="2286628"/>
        <a:ext cx="2792463" cy="1142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BA61A0-E886-4DC1-9B66-17776BA1609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C26595-8481-4A8A-BF89-DD673DB8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51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AE3585-C624-4442-A57E-D612B5FE692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BBB22C-FCF6-47CA-BCE6-0C4B056B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5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B22C-FCF6-47CA-BCE6-0C4B056BBC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6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B22C-FCF6-47CA-BCE6-0C4B056BBC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0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B22C-FCF6-47CA-BCE6-0C4B056BBC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95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DOIs to collections and meta-collections</a:t>
            </a:r>
            <a:r>
              <a:rPr lang="en-US" baseline="0" dirty="0"/>
              <a:t> (article’s  analysis)</a:t>
            </a:r>
            <a:endParaRPr lang="en-US" dirty="0"/>
          </a:p>
          <a:p>
            <a:r>
              <a:rPr lang="en-US" dirty="0"/>
              <a:t>Publication can refer to the specific data sets</a:t>
            </a:r>
            <a:r>
              <a:rPr lang="en-US" baseline="0" dirty="0"/>
              <a:t> used via the DOIs in the data citations</a:t>
            </a:r>
          </a:p>
          <a:p>
            <a:r>
              <a:rPr lang="en-US" baseline="0" dirty="0"/>
              <a:t>Currently working with NLM, collaborating with Nature Scientific Data and other publications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B22C-FCF6-47CA-BCE6-0C4B056BBC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B22C-FCF6-47CA-BCE6-0C4B056BBC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3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/>
        </p:nvSpPr>
        <p:spPr>
          <a:xfrm>
            <a:off x="1166486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>
            <a:spLocks noChangeAspect="1"/>
          </p:cNvSpPr>
          <p:nvPr/>
        </p:nvSpPr>
        <p:spPr>
          <a:xfrm>
            <a:off x="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0" y="3776472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234441"/>
            <a:ext cx="7772400" cy="1370882"/>
          </a:xfrm>
        </p:spPr>
        <p:txBody>
          <a:bodyPr lIns="0" tIns="0" rIns="0" bIns="0" anchor="b">
            <a:noAutofit/>
          </a:bodyPr>
          <a:lstStyle>
            <a:lvl1pPr algn="r">
              <a:defRPr sz="3200" b="0" i="0">
                <a:solidFill>
                  <a:srgbClr val="FFFFFF"/>
                </a:solidFill>
                <a:latin typeface="Cambria" panose="02040503050406030204" pitchFamily="18" charset="0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685800" y="2674620"/>
            <a:ext cx="7772400" cy="514782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400" b="0" i="1" spc="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 descr="NCI-Logo-Color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4282743"/>
            <a:ext cx="3993515" cy="381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295773"/>
            <a:ext cx="2286000" cy="356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AD269898-E97E-4D46-B13D-477FEA73A4DF}" type="datetimeFigureOut">
              <a:rPr lang="en-US" smtClean="0"/>
              <a:pPr>
                <a:defRPr/>
              </a:pPr>
              <a:t>11/1/2018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1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9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647115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8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" y="904653"/>
            <a:ext cx="8858250" cy="0"/>
          </a:xfrm>
          <a:prstGeom prst="line">
            <a:avLst/>
          </a:prstGeom>
          <a:ln w="3175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" y="828675"/>
            <a:ext cx="82296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701507" y="1062648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9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647115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7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8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" y="904653"/>
            <a:ext cx="8858250" cy="0"/>
          </a:xfrm>
          <a:prstGeom prst="line">
            <a:avLst/>
          </a:prstGeom>
          <a:ln w="3175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828675"/>
            <a:ext cx="82296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465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9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647115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50983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8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" y="904653"/>
            <a:ext cx="8858250" cy="0"/>
          </a:xfrm>
          <a:prstGeom prst="line">
            <a:avLst/>
          </a:prstGeom>
          <a:ln w="3175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" y="828675"/>
            <a:ext cx="82296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202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9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647115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50983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8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" y="904653"/>
            <a:ext cx="8858250" cy="0"/>
          </a:xfrm>
          <a:prstGeom prst="line">
            <a:avLst/>
          </a:prstGeom>
          <a:ln w="3175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828675"/>
            <a:ext cx="82296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747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61927"/>
            <a:ext cx="8165592" cy="666748"/>
          </a:xfrm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defRPr sz="2800" baseline="0">
                <a:solidFill>
                  <a:srgbClr val="123E57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647115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4300" y="904653"/>
            <a:ext cx="8858250" cy="0"/>
          </a:xfrm>
          <a:prstGeom prst="line">
            <a:avLst/>
          </a:prstGeom>
          <a:ln w="3175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828675"/>
            <a:ext cx="82296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477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61927"/>
            <a:ext cx="8165592" cy="467128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800" baseline="0">
                <a:solidFill>
                  <a:srgbClr val="123E57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647115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" y="904653"/>
            <a:ext cx="8858250" cy="0"/>
          </a:xfrm>
          <a:prstGeom prst="line">
            <a:avLst/>
          </a:prstGeom>
          <a:ln w="3175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828675"/>
            <a:ext cx="82296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395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9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647115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14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9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647115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17762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647115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57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8647115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0721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/>
        </p:nvSpPr>
        <p:spPr>
          <a:xfrm>
            <a:off x="117711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>
            <a:spLocks noChangeAspect="1"/>
          </p:cNvSpPr>
          <p:nvPr/>
        </p:nvSpPr>
        <p:spPr>
          <a:xfrm>
            <a:off x="10624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371600"/>
            <a:ext cx="3017520" cy="13716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647115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34256" y="0"/>
            <a:ext cx="4297680" cy="5148072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985284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Cove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989771" y="4356100"/>
            <a:ext cx="5200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                 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</a:rPr>
              <a:t>espanol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994026" y="2148841"/>
            <a:ext cx="3163776" cy="813435"/>
            <a:chOff x="2333626" y="1990725"/>
            <a:chExt cx="4519680" cy="1162050"/>
          </a:xfrm>
        </p:grpSpPr>
        <p:pic>
          <p:nvPicPr>
            <p:cNvPr id="10" name="Picture 9" descr="NCI-Logo-Stack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11" name="Picture 10" descr="4_hhs_logo_whit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4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2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1ED62-CFA0-4377-A853-E801D85F985D}" type="datetimeFigureOut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7F813-DAAC-4A8E-B0CC-18B26554A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46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EF3C2-ABA9-4CF6-B5FB-6D5686ABC6A7}" type="datetimeFigureOut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059CE-5694-4FE1-AC08-8CA574B99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83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B268-71FD-254E-8752-39A7D372D19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C43C-D706-6046-90F0-B6458F04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41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B268-71FD-254E-8752-39A7D372D19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C43C-D706-6046-90F0-B6458F04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0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B268-71FD-254E-8752-39A7D372D19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C43C-D706-6046-90F0-B6458F04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9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" y="0"/>
            <a:ext cx="4395470" cy="5148072"/>
            <a:chOff x="1" y="0"/>
            <a:chExt cx="4395470" cy="5148072"/>
          </a:xfrm>
        </p:grpSpPr>
        <p:sp>
          <p:nvSpPr>
            <p:cNvPr id="16" name="Pentagon 15"/>
            <p:cNvSpPr>
              <a:spLocks noChangeAspect="1"/>
            </p:cNvSpPr>
            <p:nvPr/>
          </p:nvSpPr>
          <p:spPr>
            <a:xfrm>
              <a:off x="1523357" y="0"/>
              <a:ext cx="2872114" cy="5148072"/>
            </a:xfrm>
            <a:prstGeom prst="homePlate">
              <a:avLst>
                <a:gd name="adj" fmla="val 36290"/>
              </a:avLst>
            </a:prstGeom>
            <a:solidFill>
              <a:srgbClr val="B10E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7" name="Pentagon 16"/>
            <p:cNvSpPr>
              <a:spLocks noChangeAspect="1"/>
            </p:cNvSpPr>
            <p:nvPr/>
          </p:nvSpPr>
          <p:spPr>
            <a:xfrm>
              <a:off x="1" y="0"/>
              <a:ext cx="3228985" cy="5148072"/>
            </a:xfrm>
            <a:prstGeom prst="homePlate">
              <a:avLst>
                <a:gd name="adj" fmla="val 32357"/>
              </a:avLst>
            </a:prstGeom>
            <a:solidFill>
              <a:srgbClr val="A70E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8236"/>
            <a:ext cx="3017520" cy="1371600"/>
          </a:xfrm>
        </p:spPr>
        <p:txBody>
          <a:bodyPr lIns="0" tIns="0" rIns="0" bIns="0" anchor="ctr">
            <a:noAutofit/>
          </a:bodyPr>
          <a:lstStyle>
            <a:lvl1pPr algn="r">
              <a:lnSpc>
                <a:spcPct val="90000"/>
              </a:lnSpc>
              <a:defRPr sz="360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647117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chemeClr val="tx1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chemeClr val="tx1"/>
              </a:solidFill>
              <a:latin typeface="+mn-lt"/>
              <a:cs typeface="SapientSansRegular"/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34256" y="0"/>
            <a:ext cx="4297680" cy="5148072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</p:txBody>
      </p:sp>
      <p:pic>
        <p:nvPicPr>
          <p:cNvPr id="18" name="Picture 17" descr="NCI-Logo-White-Knoc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3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7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Section Brea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1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>
            <a:off x="1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429002" y="1817370"/>
            <a:ext cx="5029199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3257550"/>
            <a:ext cx="5022892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647115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White-Knoc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0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/>
        </p:nvSpPr>
        <p:spPr>
          <a:xfrm>
            <a:off x="1523357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>
            <a:spLocks noChangeAspect="1"/>
          </p:cNvSpPr>
          <p:nvPr/>
        </p:nvSpPr>
        <p:spPr>
          <a:xfrm>
            <a:off x="1" y="0"/>
            <a:ext cx="3228985" cy="5148072"/>
          </a:xfrm>
          <a:prstGeom prst="homePlate">
            <a:avLst>
              <a:gd name="adj" fmla="val 32357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1" y="1817370"/>
            <a:ext cx="4062728" cy="1371600"/>
          </a:xfrm>
        </p:spPr>
        <p:txBody>
          <a:bodyPr lIns="0" tIns="0" rIns="0" bIns="0" anchor="ctr">
            <a:noAutofit/>
          </a:bodyPr>
          <a:lstStyle>
            <a:lvl1pPr algn="r">
              <a:defRPr sz="3600" spc="-8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71" y="3257549"/>
            <a:ext cx="4056420" cy="942975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0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 descr="NCI-Logo-White-Knoc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4864608"/>
            <a:ext cx="1916887" cy="18288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647115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0416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371600"/>
            <a:ext cx="7772400" cy="24003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647115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8" name="Picture 7" descr="NCI-Logo-White-Knoc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61927"/>
            <a:ext cx="8165592" cy="467128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aseline="0">
                <a:solidFill>
                  <a:srgbClr val="123E57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647115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" y="904653"/>
            <a:ext cx="8858250" cy="0"/>
          </a:xfrm>
          <a:prstGeom prst="line">
            <a:avLst/>
          </a:prstGeom>
          <a:ln w="3175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828675"/>
            <a:ext cx="82296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06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61927"/>
            <a:ext cx="8165592" cy="467128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800" baseline="0">
                <a:solidFill>
                  <a:srgbClr val="123E57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647115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" y="904653"/>
            <a:ext cx="8858250" cy="0"/>
          </a:xfrm>
          <a:prstGeom prst="line">
            <a:avLst/>
          </a:prstGeom>
          <a:ln w="3175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828675"/>
            <a:ext cx="82296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96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52401"/>
            <a:ext cx="8165592" cy="47665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800" baseline="0">
                <a:solidFill>
                  <a:srgbClr val="123E57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647115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448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2655"/>
            <a:ext cx="8229600" cy="47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379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AD269898-E97E-4D46-B13D-477FEA73A4DF}" type="datetimeFigureOut">
              <a:rPr lang="en-US" smtClean="0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6D3BB6A5-9901-45EE-AA39-A83743F284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9" r:id="rId14"/>
    <p:sldLayoutId id="214748385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52" r:id="rId21"/>
    <p:sldLayoutId id="2147483853" r:id="rId22"/>
    <p:sldLayoutId id="2147483854" r:id="rId23"/>
    <p:sldLayoutId id="2147483855" r:id="rId24"/>
    <p:sldLayoutId id="2147483856" r:id="rId2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123E57"/>
          </a:solidFill>
          <a:latin typeface="Cambria" panose="02040503050406030204" pitchFamily="18" charset="0"/>
          <a:ea typeface="ＭＳ Ｐゴシック" charset="0"/>
          <a:cs typeface="Cambria" panose="02040503050406030204" pitchFamily="18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2800" kern="1200">
          <a:solidFill>
            <a:srgbClr val="000000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SzPct val="125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Wingdings" charset="0"/>
        <a:buChar char="§"/>
        <a:defRPr sz="2400" kern="1200">
          <a:solidFill>
            <a:srgbClr val="000000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imagingarchive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doi.org/10.7937/K9/TCIA.2014.4HTXYRCN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doi.org/10.7937/K9/TCIA.2016.RNYFUYE9" TargetMode="External"/><Relationship Id="rId5" Type="http://schemas.openxmlformats.org/officeDocument/2006/relationships/hyperlink" Target="http://www.ncbi.nlm.nih.gov/pmc/articles/pmid/23392431/" TargetMode="External"/><Relationship Id="rId4" Type="http://schemas.openxmlformats.org/officeDocument/2006/relationships/hyperlink" Target="http://www.ncbi.nlm.nih.gov/pubmed/23392431" TargetMode="Externa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journals.plos.org/plosone/" TargetMode="External"/><Relationship Id="rId3" Type="http://schemas.openxmlformats.org/officeDocument/2006/relationships/hyperlink" Target="http://www.nature.com/sdata/policies/repositories#imaging" TargetMode="External"/><Relationship Id="rId7" Type="http://schemas.openxmlformats.org/officeDocument/2006/relationships/hyperlink" Target="http://www.elsevier.com/authors/author-services/research-data/data-base-linking/supported-data-repositories#Health" TargetMode="External"/><Relationship Id="rId2" Type="http://schemas.openxmlformats.org/officeDocument/2006/relationships/hyperlink" Target="http://www.nature.com/sdata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journals.elsevier.com/data-in-brief" TargetMode="External"/><Relationship Id="rId11" Type="http://schemas.openxmlformats.org/officeDocument/2006/relationships/hyperlink" Target="http://www.springernature.com/gp/authors/research-data-policy/repositories-bio/12327160" TargetMode="External"/><Relationship Id="rId5" Type="http://schemas.openxmlformats.org/officeDocument/2006/relationships/hyperlink" Target="http://aapm.onlinelibrary.wiley.com/hub/journal/10.1002/(ISSN)2473-4209/about/author-guidelines.html" TargetMode="External"/><Relationship Id="rId10" Type="http://schemas.openxmlformats.org/officeDocument/2006/relationships/hyperlink" Target="http://www.springernature.com/gp/authors/research-data-policy" TargetMode="External"/><Relationship Id="rId4" Type="http://schemas.openxmlformats.org/officeDocument/2006/relationships/hyperlink" Target="http://www.medphys.org/" TargetMode="External"/><Relationship Id="rId9" Type="http://schemas.openxmlformats.org/officeDocument/2006/relationships/hyperlink" Target="http://journals.plos.org/plosone/s/data-availability#loc-recommended-repositor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20571" y="2065300"/>
            <a:ext cx="4504956" cy="270688"/>
          </a:xfrm>
        </p:spPr>
        <p:txBody>
          <a:bodyPr/>
          <a:lstStyle/>
          <a:p>
            <a:pPr algn="ctr"/>
            <a:r>
              <a:rPr lang="en-US" altLang="en-US" sz="1400" dirty="0"/>
              <a:t>http://cancerimagingarchive.net </a:t>
            </a:r>
            <a:endParaRPr lang="en-US" sz="1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ubtitle 4"/>
          <p:cNvSpPr txBox="1">
            <a:spLocks/>
          </p:cNvSpPr>
          <p:nvPr/>
        </p:nvSpPr>
        <p:spPr bwMode="auto">
          <a:xfrm>
            <a:off x="3657600" y="2515855"/>
            <a:ext cx="4887768" cy="10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i="1" kern="1200" spc="10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marL="457200" indent="0" algn="ctr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2pPr>
            <a:lvl3pPr marL="914400" indent="0" algn="ctr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3pPr>
            <a:lvl4pPr marL="1371600" indent="0" algn="ctr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4pPr>
            <a:lvl5pPr marL="1828800" indent="0" algn="ctr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i="0" dirty="0"/>
              <a:t>Justin Kirby – justin.kirby@nih.gov </a:t>
            </a:r>
          </a:p>
          <a:p>
            <a:pPr algn="ctr"/>
            <a:r>
              <a:rPr lang="en-US" sz="1200" dirty="0"/>
              <a:t>Frederick National Laboratory for Cancer Research</a:t>
            </a:r>
          </a:p>
          <a:p>
            <a:pPr algn="ctr"/>
            <a:r>
              <a:rPr lang="en-US" sz="1200" dirty="0"/>
              <a:t>Leidos Biomedical Research, Inc.</a:t>
            </a:r>
          </a:p>
          <a:p>
            <a:pPr algn="ctr"/>
            <a:r>
              <a:rPr lang="en-US" sz="1200" dirty="0"/>
              <a:t>Informatics in Cancer Imaging (ICI) Team</a:t>
            </a:r>
          </a:p>
          <a:p>
            <a:pPr algn="ctr"/>
            <a:r>
              <a:rPr lang="en-US" sz="1200" dirty="0"/>
              <a:t>Support to: Cancer Imaging Program/DCTD/NCI</a:t>
            </a:r>
          </a:p>
          <a:p>
            <a:pPr algn="ctr">
              <a:spcAft>
                <a:spcPts val="0"/>
              </a:spcAft>
            </a:pP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41" y="1024241"/>
            <a:ext cx="3892136" cy="86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82709"/>
            <a:ext cx="5864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dirty="0">
                <a:solidFill>
                  <a:schemeClr val="bg2"/>
                </a:solidFill>
                <a:latin typeface="Cambria" panose="02040503050406030204" pitchFamily="18" charset="0"/>
              </a:rPr>
              <a:t>Crowds Cure Cancer: Annotating data from</a:t>
            </a:r>
            <a:endParaRPr lang="en-US" altLang="en-US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5847" y="477416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13856"/>
                </a:solidFill>
                <a:latin typeface="+mj-lt"/>
              </a:rPr>
              <a:t>Citizen Science WG Meeting: Oct 2018</a:t>
            </a:r>
          </a:p>
        </p:txBody>
      </p:sp>
    </p:spTree>
    <p:extLst>
      <p:ext uri="{BB962C8B-B14F-4D97-AF65-F5344CB8AC3E}">
        <p14:creationId xmlns:p14="http://schemas.microsoft.com/office/powerpoint/2010/main" val="4055107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4769-1771-4621-A1D9-DA35F65C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Researchers want to share data – 38 data set queue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660A8C-9C7C-4348-9633-7E75B1F1ACA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57800" y="1047750"/>
          <a:ext cx="35814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1270150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Community Proposed Data Sets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325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GBM-DSC-MRI-DRO</a:t>
                      </a:r>
                    </a:p>
                    <a:p>
                      <a:r>
                        <a:rPr lang="en-US" dirty="0"/>
                        <a:t>ASCC TNM Consensus</a:t>
                      </a:r>
                    </a:p>
                    <a:p>
                      <a:r>
                        <a:rPr lang="en-US" dirty="0"/>
                        <a:t>Colorectal Liver Metastases</a:t>
                      </a:r>
                    </a:p>
                    <a:p>
                      <a:r>
                        <a:rPr lang="en-US" dirty="0"/>
                        <a:t>QIN-BREAST-02</a:t>
                      </a:r>
                    </a:p>
                    <a:p>
                      <a:r>
                        <a:rPr lang="en-US" dirty="0"/>
                        <a:t>MyelomaTT3a</a:t>
                      </a:r>
                    </a:p>
                    <a:p>
                      <a:r>
                        <a:rPr lang="en-US" dirty="0"/>
                        <a:t>Low Dose CT Liver </a:t>
                      </a:r>
                      <a:r>
                        <a:rPr lang="en-US"/>
                        <a:t>Metastases </a:t>
                      </a:r>
                    </a:p>
                    <a:p>
                      <a:r>
                        <a:rPr lang="en-US"/>
                        <a:t>Lung </a:t>
                      </a:r>
                      <a:r>
                        <a:rPr lang="en-US" dirty="0"/>
                        <a:t>Fused-CT-Pathology</a:t>
                      </a:r>
                    </a:p>
                    <a:p>
                      <a:r>
                        <a:rPr lang="en-US" dirty="0"/>
                        <a:t>HNSCC Oropharyngeal Radiomics</a:t>
                      </a:r>
                    </a:p>
                    <a:p>
                      <a:r>
                        <a:rPr lang="en-US" dirty="0"/>
                        <a:t>OPC-Radiomics</a:t>
                      </a:r>
                    </a:p>
                    <a:p>
                      <a:r>
                        <a:rPr lang="en-US" dirty="0"/>
                        <a:t>Oropharynx Phantoms</a:t>
                      </a:r>
                    </a:p>
                    <a:p>
                      <a:r>
                        <a:rPr lang="en-US" dirty="0"/>
                        <a:t>HNSCC 3D CT RT</a:t>
                      </a:r>
                    </a:p>
                    <a:p>
                      <a:r>
                        <a:rPr lang="en-US" dirty="0"/>
                        <a:t>MSK Pancreatic Cancer Repository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38095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4BC882-2CD1-4482-9035-AD7A7A475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097563"/>
              </p:ext>
            </p:extLst>
          </p:nvPr>
        </p:nvGraphicFramePr>
        <p:xfrm>
          <a:off x="315686" y="1047750"/>
          <a:ext cx="4648200" cy="4060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1270150944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397736375"/>
                    </a:ext>
                  </a:extLst>
                </a:gridCol>
              </a:tblGrid>
              <a:tr h="404710">
                <a:tc>
                  <a:txBody>
                    <a:bodyPr/>
                    <a:lstStyle/>
                    <a:p>
                      <a:r>
                        <a:rPr lang="en-US" dirty="0"/>
                        <a:t>Program Data 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325542"/>
                  </a:ext>
                </a:extLst>
              </a:tr>
              <a:tr h="404710">
                <a:tc>
                  <a:txBody>
                    <a:bodyPr/>
                    <a:lstStyle/>
                    <a:p>
                      <a:r>
                        <a:rPr lang="en-US" dirty="0"/>
                        <a:t>TCGA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collection//sites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380959"/>
                  </a:ext>
                </a:extLst>
              </a:tr>
              <a:tr h="607809">
                <a:tc>
                  <a:txBody>
                    <a:bodyPr/>
                    <a:lstStyle/>
                    <a:p>
                      <a:r>
                        <a:rPr lang="en-US" dirty="0"/>
                        <a:t>CPTAC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cancer types, 14 sites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552999"/>
                  </a:ext>
                </a:extLst>
              </a:tr>
              <a:tr h="698541">
                <a:tc>
                  <a:txBody>
                    <a:bodyPr/>
                    <a:lstStyle/>
                    <a:p>
                      <a:r>
                        <a:rPr lang="en-US" dirty="0"/>
                        <a:t>Exceptional Responders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 of 58 subjects remaining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64560"/>
                  </a:ext>
                </a:extLst>
              </a:tr>
              <a:tr h="404710">
                <a:tc>
                  <a:txBody>
                    <a:bodyPr/>
                    <a:lstStyle/>
                    <a:p>
                      <a:r>
                        <a:rPr lang="en-US" dirty="0"/>
                        <a:t>Immunotherapy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cancer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101983"/>
                  </a:ext>
                </a:extLst>
              </a:tr>
              <a:tr h="404710">
                <a:tc>
                  <a:txBody>
                    <a:bodyPr/>
                    <a:lstStyle/>
                    <a:p>
                      <a:r>
                        <a:rPr lang="en-US" dirty="0"/>
                        <a:t>PDX mouse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started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281601"/>
                  </a:ext>
                </a:extLst>
              </a:tr>
              <a:tr h="698541">
                <a:tc>
                  <a:txBody>
                    <a:bodyPr/>
                    <a:lstStyle/>
                    <a:p>
                      <a:r>
                        <a:rPr lang="en-US" dirty="0"/>
                        <a:t>NCTN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RTOG 0617 pilot in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554088"/>
                  </a:ext>
                </a:extLst>
              </a:tr>
              <a:tr h="404710">
                <a:tc>
                  <a:txBody>
                    <a:bodyPr/>
                    <a:lstStyle/>
                    <a:p>
                      <a:r>
                        <a:rPr lang="en-US" dirty="0"/>
                        <a:t>QIN ECOG-ACRIN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trials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756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36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EE748-1965-4FDE-A011-B112D5583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funding to collect imaging from NCTN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49E65-1E3F-4A37-A0CC-549845259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0" t="999" r="38117" b="479"/>
          <a:stretch/>
        </p:blipFill>
        <p:spPr>
          <a:xfrm>
            <a:off x="488333" y="1200150"/>
            <a:ext cx="3315580" cy="338328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D2E2A8A-6A1C-4E41-AC36-9D7431C57476}"/>
              </a:ext>
            </a:extLst>
          </p:cNvPr>
          <p:cNvSpPr/>
          <p:nvPr/>
        </p:nvSpPr>
        <p:spPr>
          <a:xfrm>
            <a:off x="3894909" y="2114550"/>
            <a:ext cx="22098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Clinical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0FB348B-2AD6-4610-A9BA-A4E1BDFD343C}"/>
              </a:ext>
            </a:extLst>
          </p:cNvPr>
          <p:cNvSpPr/>
          <p:nvPr/>
        </p:nvSpPr>
        <p:spPr>
          <a:xfrm>
            <a:off x="3886200" y="3105150"/>
            <a:ext cx="22098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0A786C-5DDE-4E44-A12D-0CCF8E522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048222"/>
            <a:ext cx="2286000" cy="923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05E28A-22BE-45F5-8F87-CE6928EAA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412" y="2179906"/>
            <a:ext cx="2543175" cy="4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0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significantly</a:t>
            </a:r>
            <a:r>
              <a:rPr lang="en-US" dirty="0"/>
              <a:t> growing community!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1094979"/>
            <a:ext cx="7848600" cy="368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2pPr>
            <a:lvl3pPr marL="6858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charset="0"/>
              <a:buChar char="§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3pPr>
            <a:lvl4pPr marL="9144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4pPr>
            <a:lvl5pPr marL="11430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38 incoming data sets in varying stages of curation</a:t>
            </a:r>
          </a:p>
          <a:p>
            <a:r>
              <a:rPr lang="en-US" sz="2000" dirty="0"/>
              <a:t>Over 10,000 active users per month</a:t>
            </a:r>
          </a:p>
          <a:p>
            <a:pPr lvl="1"/>
            <a:r>
              <a:rPr lang="en-US" sz="1600" dirty="0"/>
              <a:t>Up from ~3,000/month in 2015</a:t>
            </a:r>
          </a:p>
          <a:p>
            <a:r>
              <a:rPr lang="en-US" sz="2000" dirty="0"/>
              <a:t>Downloads of 40-50TB per month</a:t>
            </a:r>
          </a:p>
          <a:p>
            <a:pPr lvl="1"/>
            <a:r>
              <a:rPr lang="en-US" sz="1600" dirty="0"/>
              <a:t>Up from ~2TB/month in 2015</a:t>
            </a:r>
          </a:p>
          <a:p>
            <a:r>
              <a:rPr lang="en-US" sz="2000" dirty="0"/>
              <a:t>613 publications based on TCIA data</a:t>
            </a:r>
          </a:p>
          <a:p>
            <a:pPr lvl="1"/>
            <a:r>
              <a:rPr lang="en-US" sz="1800" dirty="0"/>
              <a:t>134 new publications in 2017</a:t>
            </a:r>
          </a:p>
        </p:txBody>
      </p:sp>
      <p:pic>
        <p:nvPicPr>
          <p:cNvPr id="5" name="Picture 2" descr="TCIA-Related Publications over time chart">
            <a:extLst>
              <a:ext uri="{FF2B5EF4-FFF2-40B4-BE49-F238E27FC236}">
                <a16:creationId xmlns:a16="http://schemas.microsoft.com/office/drawing/2014/main" id="{F3BB8A5C-2451-4C51-9593-C25046E8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33808"/>
            <a:ext cx="2278912" cy="147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F9CDC7-7A0F-4E51-ADA3-5F31FD13E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04867"/>
            <a:ext cx="3794433" cy="373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7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30F61-0DF9-429B-A454-A26A9175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Crowds Cure Cancer: The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A37F5-C916-406C-B057-39F2AF1378B2}"/>
              </a:ext>
            </a:extLst>
          </p:cNvPr>
          <p:cNvSpPr txBox="1">
            <a:spLocks/>
          </p:cNvSpPr>
          <p:nvPr/>
        </p:nvSpPr>
        <p:spPr bwMode="auto">
          <a:xfrm>
            <a:off x="304800" y="971550"/>
            <a:ext cx="8382000" cy="368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2pPr>
            <a:lvl3pPr marL="6858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charset="0"/>
              <a:buChar char="§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3pPr>
            <a:lvl4pPr marL="9144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4pPr>
            <a:lvl5pPr marL="1143000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Continued growth: Engage researchers outside the medical community</a:t>
            </a:r>
          </a:p>
          <a:p>
            <a:r>
              <a:rPr lang="en-US" sz="2400" dirty="0"/>
              <a:t>Computer science researchers often lack disease understanding or sufficient contact with medical experts</a:t>
            </a:r>
          </a:p>
          <a:p>
            <a:r>
              <a:rPr lang="en-US" sz="2400" dirty="0"/>
              <a:t>Labeling basic information in the images such as tumor locations to create “training data” can enable others to apply new methods to our data</a:t>
            </a:r>
          </a:p>
          <a:p>
            <a:r>
              <a:rPr lang="en-US" sz="2400" dirty="0"/>
              <a:t>TCIA has this kind of annotation for some data sets, but not all</a:t>
            </a:r>
          </a:p>
          <a:p>
            <a:r>
              <a:rPr lang="en-US" sz="2400" dirty="0"/>
              <a:t>Performing such annotations/labeling using a small number of radiologists is extremely time consuming and expensive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324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20" y="0"/>
            <a:ext cx="6602680" cy="5143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050" y="1733550"/>
            <a:ext cx="2098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13856"/>
                </a:solidFill>
                <a:latin typeface="+mj-lt"/>
              </a:rPr>
              <a:t>Stay tuned!</a:t>
            </a:r>
            <a:endParaRPr lang="fr-FR" sz="3200" dirty="0">
              <a:solidFill>
                <a:srgbClr val="01385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2298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TCIA Acknowledgements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D6F5F3-60ED-4DB0-A04E-F44BA6B03EA0}"/>
              </a:ext>
            </a:extLst>
          </p:cNvPr>
          <p:cNvSpPr/>
          <p:nvPr/>
        </p:nvSpPr>
        <p:spPr>
          <a:xfrm>
            <a:off x="914400" y="1123950"/>
            <a:ext cx="7103209" cy="3676730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07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18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28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37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50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654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0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867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AF52283C-9F93-4D1A-8EC1-BDEDFCC72654}"/>
              </a:ext>
            </a:extLst>
          </p:cNvPr>
          <p:cNvSpPr>
            <a:spLocks noGrp="1"/>
          </p:cNvSpPr>
          <p:nvPr/>
        </p:nvSpPr>
        <p:spPr>
          <a:xfrm>
            <a:off x="1388209" y="1123950"/>
            <a:ext cx="1711581" cy="3409170"/>
          </a:xfrm>
          <a:prstGeom prst="rect">
            <a:avLst/>
          </a:prstGeom>
          <a:ln>
            <a:noFill/>
          </a:ln>
        </p:spPr>
        <p:txBody>
          <a:bodyPr vert="horz" lIns="91424" tIns="45718" rIns="91424" bIns="45718" rtlCol="0">
            <a:noAutofit/>
          </a:bodyPr>
          <a:lstStyle>
            <a:lvl1pPr marL="342834" indent="-342834" algn="l" defTabSz="914218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1" indent="-285697" algn="l" defTabSz="914218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4" indent="-228557" algn="l" defTabSz="914218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0" indent="-228557" algn="l" defTabSz="914218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87" indent="-228557" algn="l" defTabSz="914218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98" indent="-228557" algn="l" defTabSz="9142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8" indent="-228557" algn="l" defTabSz="9142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7" indent="-228557" algn="l" defTabSz="9142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30" indent="-228557" algn="l" defTabSz="9142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Arkansas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Fred Prior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Lawrence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Tarbox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Kirk Smith	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Bill Bennett	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Tracy Nolan	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Julie Frund	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Sean Berryman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Dwayne Dobbins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Quasar Jarosz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Jeff Tobler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Sonya Utecht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Diana Stockton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Betty Levine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Erica Bilello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Geri Blake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Robert Brown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	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1F8800A-1184-4325-B6CA-90B5D7977A06}"/>
              </a:ext>
            </a:extLst>
          </p:cNvPr>
          <p:cNvSpPr>
            <a:spLocks noGrp="1"/>
          </p:cNvSpPr>
          <p:nvPr/>
        </p:nvSpPr>
        <p:spPr>
          <a:xfrm>
            <a:off x="3404271" y="4129466"/>
            <a:ext cx="3760695" cy="690344"/>
          </a:xfrm>
          <a:prstGeom prst="rect">
            <a:avLst/>
          </a:prstGeom>
          <a:ln>
            <a:noFill/>
          </a:ln>
        </p:spPr>
        <p:txBody>
          <a:bodyPr vert="horz" lIns="91424" tIns="45718" rIns="91424" bIns="45718" rtlCol="0">
            <a:normAutofit fontScale="92500" lnSpcReduction="10000"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7" indent="0" algn="l" defTabSz="914218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8" indent="0" algn="l" defTabSz="914218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8" indent="0" algn="l" defTabSz="914218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7" indent="0" algn="l" defTabSz="914218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50" indent="0" algn="l" defTabSz="91421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4" indent="0" algn="l" defTabSz="91421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indent="0" algn="l" defTabSz="91421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7" indent="0" algn="l" defTabSz="91421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Leidos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Biomedical Research, Contract 16X011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NCI,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and Extension of The Cancer Imaging Archive (TCIA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) (Prior)</a:t>
            </a:r>
          </a:p>
        </p:txBody>
      </p: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4BD91141-4EAA-48A9-976F-2B4441FC6A68}"/>
              </a:ext>
            </a:extLst>
          </p:cNvPr>
          <p:cNvSpPr txBox="1">
            <a:spLocks/>
          </p:cNvSpPr>
          <p:nvPr/>
        </p:nvSpPr>
        <p:spPr>
          <a:xfrm>
            <a:off x="5947988" y="1123188"/>
            <a:ext cx="2282108" cy="2458292"/>
          </a:xfrm>
          <a:prstGeom prst="rect">
            <a:avLst/>
          </a:prstGeom>
          <a:ln>
            <a:noFill/>
          </a:ln>
        </p:spPr>
        <p:txBody>
          <a:bodyPr vert="horz" lIns="91424" tIns="45718" rIns="91424" bIns="45718" rtlCol="0">
            <a:noAutofit/>
          </a:bodyPr>
          <a:lstStyle>
            <a:defPPr>
              <a:defRPr lang="en-US"/>
            </a:defPPr>
            <a:lvl1pPr marL="0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7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8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8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7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50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4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7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NBIA Team (NCI/FNLCR/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Ellumen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 Helton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Ulli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Wagner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 Gustafson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Qinyan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Pan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Russ Rieling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Carolyn Klinger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Martin Lerner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 Tran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Contractor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Perry	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	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44835B-764D-4830-BD00-9627CAA8C9E2}"/>
              </a:ext>
            </a:extLst>
          </p:cNvPr>
          <p:cNvSpPr/>
          <p:nvPr/>
        </p:nvSpPr>
        <p:spPr>
          <a:xfrm>
            <a:off x="3404271" y="1143080"/>
            <a:ext cx="3507406" cy="29331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7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8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8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7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50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4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7" algn="l" defTabSz="91421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Frederick National Laboratory 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Cancer Research (FNLCR)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Freymann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Justin Kirby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Brenda Fevrier-Sullivan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Pam Angelus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Carl Jaffe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Luis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Cordeiro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Craig Hill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Emory University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Ashish Sharma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Ryan Birmingham</a:t>
            </a: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581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7081" y="723900"/>
            <a:ext cx="3805919" cy="1912883"/>
          </a:xfrm>
        </p:spPr>
        <p:txBody>
          <a:bodyPr anchor="ctr">
            <a:normAutofit/>
          </a:bodyPr>
          <a:lstStyle/>
          <a:p>
            <a:pPr algn="l"/>
            <a:r>
              <a:rPr lang="en-US" sz="35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Crowds Cure Cancer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23900"/>
            <a:ext cx="1523215" cy="3695702"/>
          </a:xfrm>
        </p:spPr>
        <p:txBody>
          <a:bodyPr anchor="ctr">
            <a:normAutofit/>
          </a:bodyPr>
          <a:lstStyle/>
          <a:p>
            <a:pPr algn="r"/>
            <a:r>
              <a:rPr lang="en-US" sz="1275" dirty="0">
                <a:solidFill>
                  <a:schemeClr val="accent1"/>
                </a:solidFill>
              </a:rPr>
              <a:t>October 1, 2018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9DC887-FF93-B444-A2DB-6A35F3B24891}"/>
              </a:ext>
            </a:extLst>
          </p:cNvPr>
          <p:cNvSpPr txBox="1">
            <a:spLocks/>
          </p:cNvSpPr>
          <p:nvPr/>
        </p:nvSpPr>
        <p:spPr>
          <a:xfrm>
            <a:off x="3719320" y="2571750"/>
            <a:ext cx="3805919" cy="191288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Jayashree Kalpathy-Cramer</a:t>
            </a:r>
          </a:p>
        </p:txBody>
      </p:sp>
    </p:spTree>
    <p:extLst>
      <p:ext uri="{BB962C8B-B14F-4D97-AF65-F5344CB8AC3E}">
        <p14:creationId xmlns:p14="http://schemas.microsoft.com/office/powerpoint/2010/main" val="3789302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722908"/>
            <a:ext cx="1965578" cy="3697685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018" y="722908"/>
            <a:ext cx="3587495" cy="3697685"/>
          </a:xfrm>
        </p:spPr>
        <p:txBody>
          <a:bodyPr anchor="ctr">
            <a:normAutofit/>
          </a:bodyPr>
          <a:lstStyle/>
          <a:p>
            <a:r>
              <a:rPr lang="en-US" sz="1575" dirty="0"/>
              <a:t>Background</a:t>
            </a:r>
          </a:p>
          <a:p>
            <a:r>
              <a:rPr lang="en-US" sz="1575" dirty="0"/>
              <a:t>Collaborators</a:t>
            </a:r>
          </a:p>
          <a:p>
            <a:r>
              <a:rPr lang="en-US" sz="1575" dirty="0"/>
              <a:t>System Development</a:t>
            </a:r>
          </a:p>
          <a:p>
            <a:r>
              <a:rPr lang="en-US" sz="1575" dirty="0"/>
              <a:t>General impressions from RSNA of the experiment</a:t>
            </a:r>
          </a:p>
          <a:p>
            <a:pPr lvl="1"/>
            <a:r>
              <a:rPr lang="en-US" sz="1575" dirty="0"/>
              <a:t>Feedback from participants</a:t>
            </a:r>
          </a:p>
          <a:p>
            <a:r>
              <a:rPr lang="en-US" sz="1575" dirty="0"/>
              <a:t>Current status/results</a:t>
            </a:r>
          </a:p>
          <a:p>
            <a:r>
              <a:rPr lang="en-US" sz="1575" dirty="0"/>
              <a:t>Features to be added</a:t>
            </a:r>
          </a:p>
          <a:p>
            <a:r>
              <a:rPr lang="en-US" sz="1575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4426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ACBC-C787-3D42-9FD2-3B1354D55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4CB81-B402-194B-9666-B6F1C5BA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8" y="1369219"/>
            <a:ext cx="5915025" cy="34077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Annotated data is key to improving performance of machine learning algorithms</a:t>
            </a:r>
          </a:p>
          <a:p>
            <a:r>
              <a:rPr lang="en-US" dirty="0"/>
              <a:t>Inter-rater agreement, even among experts, can be less than optimal</a:t>
            </a:r>
          </a:p>
          <a:p>
            <a:pPr lvl="1"/>
            <a:r>
              <a:rPr lang="en-US" dirty="0"/>
              <a:t>Helpful to have multiple annotations per case</a:t>
            </a:r>
          </a:p>
          <a:p>
            <a:r>
              <a:rPr lang="en-US" dirty="0"/>
              <a:t>Getting annotations is expensive</a:t>
            </a:r>
          </a:p>
          <a:p>
            <a:endParaRPr lang="en-US" dirty="0"/>
          </a:p>
          <a:p>
            <a:r>
              <a:rPr lang="en-US" dirty="0"/>
              <a:t>Hypothesis: crowd-sourced annotations, even derived from  non-experts, can be used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417320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18" y="0"/>
            <a:ext cx="59222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Trebuchet MS" pitchFamily="34" charset="0"/>
              </a:rPr>
              <a:t>The Cancer Imaging Archive: Brief intro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1"/>
          </p:nvPr>
        </p:nvSpPr>
        <p:spPr>
          <a:xfrm>
            <a:off x="4572000" y="985077"/>
            <a:ext cx="4541320" cy="3796473"/>
          </a:xfrm>
        </p:spPr>
        <p:txBody>
          <a:bodyPr/>
          <a:lstStyle/>
          <a:p>
            <a:pPr marL="228600" lvl="1"/>
            <a:r>
              <a:rPr lang="en-US" altLang="en-US" sz="1800" dirty="0"/>
              <a:t>87 data sets (20 terabytes) consisting of 41,000 subjects (33 million radiology images)</a:t>
            </a:r>
          </a:p>
          <a:p>
            <a:pPr marL="228600" lvl="1"/>
            <a:r>
              <a:rPr lang="en-US" altLang="en-US" sz="1800" dirty="0"/>
              <a:t>Covers radiology modalities (CT/MR/PET/RT) and digitized pathology slides</a:t>
            </a:r>
          </a:p>
          <a:p>
            <a:pPr marL="228600" lvl="1"/>
            <a:r>
              <a:rPr lang="en-US" altLang="en-US" sz="1800" dirty="0"/>
              <a:t>Wide variety of cancers + phantoms</a:t>
            </a:r>
          </a:p>
          <a:p>
            <a:pPr marL="228600" lvl="1"/>
            <a:r>
              <a:rPr lang="en-US" altLang="en-US" sz="1800" dirty="0"/>
              <a:t>Patient populations vary from a handful to &gt;26,000 (NLST)</a:t>
            </a:r>
          </a:p>
          <a:p>
            <a:pPr marL="228600" lvl="1">
              <a:spcAft>
                <a:spcPts val="0"/>
              </a:spcAft>
            </a:pPr>
            <a:r>
              <a:rPr lang="en-US" altLang="en-US" sz="1800" dirty="0"/>
              <a:t>Many have associated meta-data</a:t>
            </a:r>
          </a:p>
          <a:p>
            <a:pPr marL="457200" lvl="2"/>
            <a:r>
              <a:rPr lang="en-US" altLang="en-US" sz="1800" dirty="0"/>
              <a:t>Demographics/outcomes/therapy</a:t>
            </a:r>
          </a:p>
          <a:p>
            <a:pPr marL="457200" lvl="2"/>
            <a:r>
              <a:rPr lang="en-US" altLang="en-US" sz="1800" dirty="0"/>
              <a:t>Radiologist expert and automated computational analyses (segmentations, features)</a:t>
            </a:r>
          </a:p>
          <a:p>
            <a:pPr marL="228600" lvl="1"/>
            <a:r>
              <a:rPr lang="en-US" altLang="en-US" sz="1800" dirty="0"/>
              <a:t>‘Omics ties to GDC/TCGA, CPTAC, and GEO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16433" y="4200021"/>
            <a:ext cx="4193381" cy="628650"/>
          </a:xfrm>
        </p:spPr>
        <p:txBody>
          <a:bodyPr/>
          <a:lstStyle/>
          <a:p>
            <a:pPr marL="228600" lvl="1" indent="0">
              <a:buNone/>
            </a:pPr>
            <a:r>
              <a:rPr lang="en-US" sz="2000" dirty="0">
                <a:hlinkClick r:id="rId3"/>
              </a:rPr>
              <a:t>http://www.cancerimagingarchive.net</a:t>
            </a:r>
            <a:r>
              <a:rPr lang="en-US" sz="2000" dirty="0"/>
              <a:t>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" b="-2185"/>
          <a:stretch>
            <a:fillRect/>
          </a:stretch>
        </p:blipFill>
        <p:spPr bwMode="auto">
          <a:xfrm>
            <a:off x="216433" y="1075135"/>
            <a:ext cx="4193381" cy="324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10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94" y="0"/>
            <a:ext cx="5942171" cy="51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19" y="7542"/>
            <a:ext cx="5913596" cy="51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70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1" y="1084231"/>
            <a:ext cx="6134099" cy="29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72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70" y="558827"/>
            <a:ext cx="2771775" cy="399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860" r="7382"/>
          <a:stretch/>
        </p:blipFill>
        <p:spPr>
          <a:xfrm>
            <a:off x="4599202" y="558827"/>
            <a:ext cx="297668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22908"/>
            <a:ext cx="2970466" cy="3697685"/>
          </a:xfrm>
        </p:spPr>
        <p:txBody>
          <a:bodyPr>
            <a:normAutofit/>
          </a:bodyPr>
          <a:lstStyle/>
          <a:p>
            <a:pPr algn="r"/>
            <a:r>
              <a:rPr lang="en-US" sz="2550" dirty="0">
                <a:solidFill>
                  <a:schemeClr val="accent1"/>
                </a:solidFill>
              </a:rPr>
              <a:t>Collaborators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018" y="722908"/>
            <a:ext cx="3587495" cy="3697685"/>
          </a:xfrm>
        </p:spPr>
        <p:txBody>
          <a:bodyPr anchor="ctr">
            <a:normAutofit/>
          </a:bodyPr>
          <a:lstStyle/>
          <a:p>
            <a:r>
              <a:rPr lang="en-US" sz="1575" dirty="0"/>
              <a:t>Erik Ziegler/Gordon Harris (OHIF/MGH/ITCR)</a:t>
            </a:r>
          </a:p>
          <a:p>
            <a:r>
              <a:rPr lang="en-US" sz="1575" dirty="0"/>
              <a:t>Steve Pieper (ITCR)</a:t>
            </a:r>
          </a:p>
          <a:p>
            <a:r>
              <a:rPr lang="en-US" sz="1575" dirty="0"/>
              <a:t>Lawrence </a:t>
            </a:r>
            <a:r>
              <a:rPr lang="en-US" sz="1575" dirty="0" err="1"/>
              <a:t>Tarbox</a:t>
            </a:r>
            <a:r>
              <a:rPr lang="en-US" sz="1575" dirty="0"/>
              <a:t>, Jeff Tobler, Fred Prior (UAMS/ITCR)</a:t>
            </a:r>
          </a:p>
          <a:p>
            <a:r>
              <a:rPr lang="en-US" sz="1575" dirty="0"/>
              <a:t>Ashish Sharma (Emory/ITCR)</a:t>
            </a:r>
          </a:p>
          <a:p>
            <a:r>
              <a:rPr lang="en-US" sz="1575" dirty="0"/>
              <a:t>Jayashree Kalpathy-Cramer/</a:t>
            </a:r>
            <a:r>
              <a:rPr lang="en-US" sz="1575" dirty="0" err="1"/>
              <a:t>Artem</a:t>
            </a:r>
            <a:r>
              <a:rPr lang="en-US" sz="1575" dirty="0"/>
              <a:t> </a:t>
            </a:r>
            <a:r>
              <a:rPr lang="en-US" sz="1575" dirty="0" err="1"/>
              <a:t>Mamonov</a:t>
            </a:r>
            <a:r>
              <a:rPr lang="en-US" sz="1575" dirty="0"/>
              <a:t> (MGH/ITCR)</a:t>
            </a:r>
          </a:p>
          <a:p>
            <a:r>
              <a:rPr lang="en-US" sz="1575" dirty="0"/>
              <a:t>Justin Kirby, Brenda </a:t>
            </a:r>
            <a:r>
              <a:rPr lang="en-US" sz="1575" dirty="0" err="1"/>
              <a:t>Fevrier</a:t>
            </a:r>
            <a:r>
              <a:rPr lang="en-US" sz="1575" dirty="0"/>
              <a:t>-Sullivan, John </a:t>
            </a:r>
            <a:r>
              <a:rPr lang="en-US" sz="1575" dirty="0" err="1"/>
              <a:t>Freyman</a:t>
            </a:r>
            <a:r>
              <a:rPr lang="en-US" sz="1575" dirty="0"/>
              <a:t> (FNL)</a:t>
            </a:r>
          </a:p>
          <a:p>
            <a:r>
              <a:rPr lang="en-US" sz="1575" dirty="0"/>
              <a:t>Erich Huang, Paula Jacobs (NCI)</a:t>
            </a:r>
          </a:p>
          <a:p>
            <a:r>
              <a:rPr lang="en-US" sz="1575" dirty="0"/>
              <a:t>RSNA (Informatics)</a:t>
            </a:r>
          </a:p>
        </p:txBody>
      </p:sp>
    </p:spTree>
    <p:extLst>
      <p:ext uri="{BB962C8B-B14F-4D97-AF65-F5344CB8AC3E}">
        <p14:creationId xmlns:p14="http://schemas.microsoft.com/office/powerpoint/2010/main" val="908500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722908"/>
            <a:ext cx="1965578" cy="3697685"/>
          </a:xfrm>
        </p:spPr>
        <p:txBody>
          <a:bodyPr>
            <a:normAutofit/>
          </a:bodyPr>
          <a:lstStyle/>
          <a:p>
            <a:pPr algn="r"/>
            <a:r>
              <a:rPr lang="en-US" sz="2325" dirty="0">
                <a:solidFill>
                  <a:schemeClr val="accent1"/>
                </a:solidFill>
              </a:rPr>
              <a:t>System</a:t>
            </a:r>
            <a:br>
              <a:rPr lang="en-US" sz="2325" dirty="0">
                <a:solidFill>
                  <a:schemeClr val="accent1"/>
                </a:solidFill>
              </a:rPr>
            </a:br>
            <a:r>
              <a:rPr lang="en-US" sz="2325" dirty="0">
                <a:solidFill>
                  <a:schemeClr val="accent1"/>
                </a:solidFill>
              </a:rPr>
              <a:t>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018" y="722908"/>
            <a:ext cx="3587495" cy="3697685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725" dirty="0"/>
              <a:t>TCIA</a:t>
            </a:r>
          </a:p>
          <a:p>
            <a:pPr lvl="1"/>
            <a:r>
              <a:rPr lang="en-US" sz="1725" dirty="0"/>
              <a:t>Used images with known “truth” from TCGA studies/Carl Jaffe</a:t>
            </a:r>
          </a:p>
          <a:p>
            <a:r>
              <a:rPr lang="en-US" sz="1725" dirty="0"/>
              <a:t>Azure VM</a:t>
            </a:r>
          </a:p>
          <a:p>
            <a:r>
              <a:rPr lang="en-US" sz="1725" dirty="0"/>
              <a:t>Cornerstone Viewer </a:t>
            </a:r>
          </a:p>
          <a:p>
            <a:pPr lvl="1"/>
            <a:r>
              <a:rPr lang="en-US" sz="1725" dirty="0"/>
              <a:t>Lightweight version, mobile friendly!! </a:t>
            </a:r>
          </a:p>
          <a:p>
            <a:r>
              <a:rPr lang="en-US" sz="1725" dirty="0"/>
              <a:t>Chronicle DB (</a:t>
            </a:r>
            <a:r>
              <a:rPr lang="en-US" sz="1725" dirty="0" err="1"/>
              <a:t>CouchDB</a:t>
            </a:r>
            <a:r>
              <a:rPr lang="en-US" sz="1725" dirty="0"/>
              <a:t>) backend</a:t>
            </a:r>
          </a:p>
          <a:p>
            <a:pPr lvl="1"/>
            <a:r>
              <a:rPr lang="en-US" sz="1725" dirty="0"/>
              <a:t>DICOM aware!</a:t>
            </a:r>
          </a:p>
          <a:p>
            <a:r>
              <a:rPr lang="en-US" sz="1725" dirty="0"/>
              <a:t>Registration system</a:t>
            </a:r>
          </a:p>
          <a:p>
            <a:pPr lvl="1"/>
            <a:r>
              <a:rPr lang="en-US" sz="1725" dirty="0"/>
              <a:t>Logic for next case</a:t>
            </a:r>
          </a:p>
          <a:p>
            <a:r>
              <a:rPr lang="en-US" sz="1725" dirty="0"/>
              <a:t>JS/D3 for results (in progress)</a:t>
            </a:r>
          </a:p>
          <a:p>
            <a:pPr lvl="1"/>
            <a:r>
              <a:rPr lang="en-US" sz="1725" dirty="0"/>
              <a:t>Charts </a:t>
            </a:r>
          </a:p>
          <a:p>
            <a:pPr lvl="1"/>
            <a:r>
              <a:rPr lang="en-US" sz="1725" dirty="0"/>
              <a:t>Summary tables</a:t>
            </a:r>
          </a:p>
        </p:txBody>
      </p:sp>
    </p:spTree>
    <p:extLst>
      <p:ext uri="{BB962C8B-B14F-4D97-AF65-F5344CB8AC3E}">
        <p14:creationId xmlns:p14="http://schemas.microsoft.com/office/powerpoint/2010/main" val="1810440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22908"/>
            <a:ext cx="2360866" cy="3697685"/>
          </a:xfrm>
        </p:spPr>
        <p:txBody>
          <a:bodyPr>
            <a:normAutofit/>
          </a:bodyPr>
          <a:lstStyle/>
          <a:p>
            <a:pPr algn="r"/>
            <a:r>
              <a:rPr lang="en-US" sz="2775" dirty="0">
                <a:solidFill>
                  <a:schemeClr val="accent1"/>
                </a:solidFill>
              </a:rPr>
              <a:t>General Impressions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018" y="722908"/>
            <a:ext cx="3587495" cy="3697685"/>
          </a:xfrm>
        </p:spPr>
        <p:txBody>
          <a:bodyPr anchor="ctr">
            <a:normAutofit/>
          </a:bodyPr>
          <a:lstStyle/>
          <a:p>
            <a:r>
              <a:rPr lang="en-US" sz="1575" dirty="0"/>
              <a:t>Overall seemed to be a success </a:t>
            </a:r>
          </a:p>
          <a:p>
            <a:r>
              <a:rPr lang="en-US" sz="1575" dirty="0"/>
              <a:t>Many participants ended up spending more time than planned</a:t>
            </a:r>
          </a:p>
          <a:p>
            <a:r>
              <a:rPr lang="en-US" sz="1575" dirty="0"/>
              <a:t>Viewer was responsive</a:t>
            </a:r>
          </a:p>
          <a:p>
            <a:r>
              <a:rPr lang="en-US" sz="1575" dirty="0"/>
              <a:t>No major complaints about system performance</a:t>
            </a:r>
          </a:p>
          <a:p>
            <a:r>
              <a:rPr lang="en-US" sz="1575" dirty="0"/>
              <a:t>Results are (very) promising</a:t>
            </a:r>
          </a:p>
        </p:txBody>
      </p:sp>
    </p:spTree>
    <p:extLst>
      <p:ext uri="{BB962C8B-B14F-4D97-AF65-F5344CB8AC3E}">
        <p14:creationId xmlns:p14="http://schemas.microsoft.com/office/powerpoint/2010/main" val="2581399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722908"/>
            <a:ext cx="1965578" cy="3697685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018" y="722908"/>
            <a:ext cx="3587495" cy="3697685"/>
          </a:xfrm>
        </p:spPr>
        <p:txBody>
          <a:bodyPr anchor="ctr">
            <a:normAutofit/>
          </a:bodyPr>
          <a:lstStyle/>
          <a:p>
            <a:r>
              <a:rPr lang="en-US" sz="1575"/>
              <a:t>Better location?</a:t>
            </a:r>
          </a:p>
          <a:p>
            <a:pPr lvl="1"/>
            <a:r>
              <a:rPr lang="en-US" sz="1575"/>
              <a:t>Near case of the day</a:t>
            </a:r>
          </a:p>
          <a:p>
            <a:r>
              <a:rPr lang="en-US" sz="1575"/>
              <a:t>Coffee, water, cookies, chocolate</a:t>
            </a:r>
          </a:p>
          <a:p>
            <a:r>
              <a:rPr lang="en-US" sz="1575"/>
              <a:t>Wipes or alcohol wash for hands</a:t>
            </a:r>
          </a:p>
          <a:p>
            <a:r>
              <a:rPr lang="en-US" sz="1575"/>
              <a:t>Integration with RSNA app</a:t>
            </a:r>
          </a:p>
          <a:p>
            <a:endParaRPr lang="en-US" sz="1575"/>
          </a:p>
        </p:txBody>
      </p:sp>
    </p:spTree>
    <p:extLst>
      <p:ext uri="{BB962C8B-B14F-4D97-AF65-F5344CB8AC3E}">
        <p14:creationId xmlns:p14="http://schemas.microsoft.com/office/powerpoint/2010/main" val="150334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722908"/>
            <a:ext cx="1965578" cy="3697685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Sociology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018" y="722908"/>
            <a:ext cx="3587495" cy="3697685"/>
          </a:xfrm>
        </p:spPr>
        <p:txBody>
          <a:bodyPr anchor="ctr">
            <a:normAutofit/>
          </a:bodyPr>
          <a:lstStyle/>
          <a:p>
            <a:r>
              <a:rPr lang="en-US" sz="1575" dirty="0"/>
              <a:t>Leaderboard needs to be prominently displayed</a:t>
            </a:r>
          </a:p>
          <a:p>
            <a:pPr lvl="1"/>
            <a:r>
              <a:rPr lang="en-US" sz="1575" dirty="0"/>
              <a:t>Maybe award stars?</a:t>
            </a:r>
          </a:p>
          <a:p>
            <a:endParaRPr lang="en-US" sz="1575" dirty="0"/>
          </a:p>
        </p:txBody>
      </p:sp>
    </p:spTree>
    <p:extLst>
      <p:ext uri="{BB962C8B-B14F-4D97-AF65-F5344CB8AC3E}">
        <p14:creationId xmlns:p14="http://schemas.microsoft.com/office/powerpoint/2010/main" val="3559957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Over 250 signed up</a:t>
            </a:r>
          </a:p>
          <a:p>
            <a:pPr lvl="1"/>
            <a:r>
              <a:rPr lang="en-US" dirty="0"/>
              <a:t>211 had at least 1 annotation</a:t>
            </a:r>
          </a:p>
          <a:p>
            <a:pPr lvl="1"/>
            <a:r>
              <a:rPr lang="en-US" dirty="0"/>
              <a:t>112 were radiologists</a:t>
            </a:r>
          </a:p>
          <a:p>
            <a:r>
              <a:rPr lang="en-US" dirty="0"/>
              <a:t>Selected</a:t>
            </a:r>
          </a:p>
          <a:p>
            <a:pPr lvl="1"/>
            <a:r>
              <a:rPr lang="en-US" dirty="0"/>
              <a:t>Liver: 189</a:t>
            </a:r>
          </a:p>
          <a:p>
            <a:pPr lvl="1"/>
            <a:r>
              <a:rPr lang="en-US" dirty="0"/>
              <a:t>Lung: 211</a:t>
            </a:r>
          </a:p>
          <a:p>
            <a:pPr lvl="1"/>
            <a:r>
              <a:rPr lang="en-US" dirty="0"/>
              <a:t>Renal: 165</a:t>
            </a:r>
          </a:p>
          <a:p>
            <a:pPr lvl="1"/>
            <a:r>
              <a:rPr lang="en-US" dirty="0"/>
              <a:t>Ovarian: 133</a:t>
            </a:r>
          </a:p>
          <a:p>
            <a:r>
              <a:rPr lang="en-US" dirty="0"/>
              <a:t>Selected </a:t>
            </a:r>
          </a:p>
          <a:p>
            <a:pPr lvl="1"/>
            <a:r>
              <a:rPr lang="en-US" dirty="0"/>
              <a:t>4: 120</a:t>
            </a:r>
          </a:p>
          <a:p>
            <a:pPr lvl="1"/>
            <a:r>
              <a:rPr lang="en-US" dirty="0"/>
              <a:t>3: 27</a:t>
            </a:r>
          </a:p>
          <a:p>
            <a:pPr lvl="1"/>
            <a:r>
              <a:rPr lang="en-US" dirty="0"/>
              <a:t>2: 29</a:t>
            </a:r>
          </a:p>
          <a:p>
            <a:pPr lvl="1"/>
            <a:r>
              <a:rPr lang="en-US" dirty="0"/>
              <a:t>1: 78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6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56A4-D274-4995-9DAD-BAE65280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Tackling the de-identification challenge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AB57A8-A7D7-44BB-BF3F-37D021588CD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 l="4802" t="18835" r="6685" b="24074"/>
          <a:stretch>
            <a:fillRect/>
          </a:stretch>
        </p:blipFill>
        <p:spPr bwMode="auto">
          <a:xfrm>
            <a:off x="4643580" y="1301796"/>
            <a:ext cx="4297362" cy="38401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C86680-71D7-4456-84EC-2F5CE344DB1F}"/>
              </a:ext>
            </a:extLst>
          </p:cNvPr>
          <p:cNvSpPr/>
          <p:nvPr/>
        </p:nvSpPr>
        <p:spPr>
          <a:xfrm>
            <a:off x="4641992" y="1422446"/>
            <a:ext cx="2286000" cy="330200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4419E2-E074-4A39-B89A-0681D4054375}"/>
              </a:ext>
            </a:extLst>
          </p:cNvPr>
          <p:cNvSpPr/>
          <p:nvPr/>
        </p:nvSpPr>
        <p:spPr>
          <a:xfrm>
            <a:off x="4641992" y="2532108"/>
            <a:ext cx="2530475" cy="330200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5273BC-D076-4A0F-AC84-72557019B48D}"/>
              </a:ext>
            </a:extLst>
          </p:cNvPr>
          <p:cNvSpPr/>
          <p:nvPr/>
        </p:nvSpPr>
        <p:spPr>
          <a:xfrm>
            <a:off x="4507055" y="3702096"/>
            <a:ext cx="3176587" cy="330200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08B412-E873-4BED-BA79-2A8412358EB2}"/>
              </a:ext>
            </a:extLst>
          </p:cNvPr>
          <p:cNvCxnSpPr>
            <a:cxnSpLocks/>
          </p:cNvCxnSpPr>
          <p:nvPr/>
        </p:nvCxnSpPr>
        <p:spPr>
          <a:xfrm flipV="1">
            <a:off x="1828800" y="1587548"/>
            <a:ext cx="2678255" cy="52700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A5F0E8-5B8C-4EF3-8EB6-7E12FB36C47D}"/>
              </a:ext>
            </a:extLst>
          </p:cNvPr>
          <p:cNvCxnSpPr>
            <a:cxnSpLocks/>
          </p:cNvCxnSpPr>
          <p:nvPr/>
        </p:nvCxnSpPr>
        <p:spPr>
          <a:xfrm>
            <a:off x="2133600" y="2463846"/>
            <a:ext cx="2373455" cy="23336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423D15-E197-4CD3-A013-96EF7E4ACFF2}"/>
              </a:ext>
            </a:extLst>
          </p:cNvPr>
          <p:cNvCxnSpPr>
            <a:cxnSpLocks/>
          </p:cNvCxnSpPr>
          <p:nvPr/>
        </p:nvCxnSpPr>
        <p:spPr>
          <a:xfrm>
            <a:off x="2209800" y="2876550"/>
            <a:ext cx="2144855" cy="9906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B529495-AC84-4C63-9C94-D84919B2076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7005" y="1111204"/>
            <a:ext cx="3651595" cy="3600450"/>
          </a:xfrm>
        </p:spPr>
        <p:txBody>
          <a:bodyPr/>
          <a:lstStyle/>
          <a:p>
            <a:r>
              <a:rPr lang="en-US" sz="2400" dirty="0"/>
              <a:t>PHI can appear in hundreds of places in DICOM</a:t>
            </a:r>
          </a:p>
          <a:p>
            <a:pPr lvl="1"/>
            <a:r>
              <a:rPr lang="en-US" sz="2000" dirty="0"/>
              <a:t>Dates</a:t>
            </a:r>
          </a:p>
          <a:p>
            <a:pPr lvl="1"/>
            <a:r>
              <a:rPr lang="en-US" sz="2000" dirty="0"/>
              <a:t>Identifiers</a:t>
            </a:r>
          </a:p>
          <a:p>
            <a:pPr lvl="1"/>
            <a:r>
              <a:rPr lang="en-US" sz="2000" dirty="0"/>
              <a:t>Descriptions</a:t>
            </a:r>
          </a:p>
          <a:p>
            <a:endParaRPr lang="en-US" sz="2400" dirty="0"/>
          </a:p>
          <a:p>
            <a:r>
              <a:rPr lang="en-US" sz="2400" dirty="0"/>
              <a:t>Potential legal risks are a significant barrier to data sharing for research</a:t>
            </a:r>
          </a:p>
          <a:p>
            <a:endParaRPr lang="en-US" sz="2400" dirty="0"/>
          </a:p>
        </p:txBody>
      </p:sp>
      <p:pic>
        <p:nvPicPr>
          <p:cNvPr id="20" name="Picture 22">
            <a:extLst>
              <a:ext uri="{FF2B5EF4-FFF2-40B4-BE49-F238E27FC236}">
                <a16:creationId xmlns:a16="http://schemas.microsoft.com/office/drawing/2014/main" id="{D1A36707-AA5E-4075-BB9E-8CF5D8348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9375" r="15625" b="9375"/>
          <a:stretch>
            <a:fillRect/>
          </a:stretch>
        </p:blipFill>
        <p:spPr bwMode="auto">
          <a:xfrm>
            <a:off x="7772400" y="1021126"/>
            <a:ext cx="1237673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694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664" y="342901"/>
            <a:ext cx="4969281" cy="4360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1555773"/>
            <a:ext cx="1984444" cy="203195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725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101016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567" y="1123950"/>
            <a:ext cx="5571313" cy="3746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7" y="273844"/>
            <a:ext cx="3110593" cy="99417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Annotations per annotator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96D2D-4935-406B-9CAC-814640476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93896"/>
            <a:ext cx="4648200" cy="339447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Annotations per annotator</a:t>
            </a:r>
          </a:p>
          <a:p>
            <a:r>
              <a:rPr lang="en-US" sz="1700" dirty="0" err="1">
                <a:solidFill>
                  <a:schemeClr val="accent1">
                    <a:lumMod val="75000"/>
                  </a:schemeClr>
                </a:solidFill>
              </a:rPr>
              <a:t>Misty_mandrill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clear winner</a:t>
            </a:r>
          </a:p>
          <a:p>
            <a:pPr lvl="1"/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Nocturnal </a:t>
            </a:r>
            <a:r>
              <a:rPr lang="en-US" sz="1700">
                <a:solidFill>
                  <a:schemeClr val="accent1">
                    <a:lumMod val="75000"/>
                  </a:schemeClr>
                </a:solidFill>
              </a:rPr>
              <a:t>sparrow catching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up!</a:t>
            </a:r>
          </a:p>
          <a:p>
            <a:pPr lvl="1"/>
            <a:r>
              <a:rPr lang="en-US" sz="1700" dirty="0" err="1">
                <a:solidFill>
                  <a:schemeClr val="accent1">
                    <a:lumMod val="75000"/>
                  </a:schemeClr>
                </a:solidFill>
              </a:rPr>
              <a:t>Rubbery_hamster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close behind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84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76541"/>
            <a:ext cx="5562600" cy="36574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A2F35-A42B-4F77-A283-4AD930D2F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09" y="209550"/>
            <a:ext cx="5562600" cy="339447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 it takes to make an annotation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Typically 10-30 seconds</a:t>
            </a:r>
          </a:p>
        </p:txBody>
      </p:sp>
    </p:spTree>
    <p:extLst>
      <p:ext uri="{BB962C8B-B14F-4D97-AF65-F5344CB8AC3E}">
        <p14:creationId xmlns:p14="http://schemas.microsoft.com/office/powerpoint/2010/main" val="4080033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09" y="1555772"/>
            <a:ext cx="2060644" cy="203195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725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Are we done?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289" y="647087"/>
            <a:ext cx="5591188" cy="40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24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43058"/>
            <a:ext cx="2060645" cy="205738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463">
                <a:solidFill>
                  <a:schemeClr val="bg1"/>
                </a:solidFill>
              </a:rPr>
              <a:t>Are some cases more difficult?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542143"/>
            <a:ext cx="6324600" cy="425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92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 results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980575"/>
              </p:ext>
            </p:extLst>
          </p:nvPr>
        </p:nvGraphicFramePr>
        <p:xfrm>
          <a:off x="2667000" y="230556"/>
          <a:ext cx="5212386" cy="464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2923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722908"/>
            <a:ext cx="1965578" cy="3697685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Feedback on interface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018" y="722908"/>
            <a:ext cx="3587495" cy="3697685"/>
          </a:xfrm>
        </p:spPr>
        <p:txBody>
          <a:bodyPr anchor="ctr">
            <a:noAutofit/>
          </a:bodyPr>
          <a:lstStyle/>
          <a:p>
            <a:r>
              <a:rPr lang="en-US" sz="900" dirty="0"/>
              <a:t>Need to start with a click through tutorial</a:t>
            </a:r>
          </a:p>
          <a:p>
            <a:r>
              <a:rPr lang="en-US" sz="900" dirty="0"/>
              <a:t>Window/Level presets</a:t>
            </a:r>
          </a:p>
          <a:p>
            <a:r>
              <a:rPr lang="en-US" sz="900" dirty="0"/>
              <a:t>Ability to change category mid session</a:t>
            </a:r>
          </a:p>
          <a:p>
            <a:pPr lvl="1"/>
            <a:r>
              <a:rPr lang="en-US" sz="750" dirty="0"/>
              <a:t>Also important when multiple cancer types are chosen.</a:t>
            </a:r>
          </a:p>
          <a:p>
            <a:r>
              <a:rPr lang="en-US" sz="900" dirty="0"/>
              <a:t>Mobile support?</a:t>
            </a:r>
          </a:p>
          <a:p>
            <a:r>
              <a:rPr lang="en-US" sz="900" dirty="0"/>
              <a:t>Flag button for quality with text box for comments</a:t>
            </a:r>
          </a:p>
          <a:p>
            <a:r>
              <a:rPr lang="en-US" sz="900" dirty="0"/>
              <a:t>No log in when username is empty</a:t>
            </a:r>
          </a:p>
          <a:p>
            <a:r>
              <a:rPr lang="en-US" sz="900" dirty="0"/>
              <a:t>Logout button</a:t>
            </a:r>
          </a:p>
          <a:p>
            <a:r>
              <a:rPr lang="en-US" sz="900" dirty="0"/>
              <a:t>Need metrics - time per session, scores per session</a:t>
            </a:r>
          </a:p>
          <a:p>
            <a:r>
              <a:rPr lang="en-US" sz="900" dirty="0"/>
              <a:t>People asked to see the number of cases they annotated somewhere on the screen.</a:t>
            </a:r>
          </a:p>
          <a:p>
            <a:r>
              <a:rPr lang="en-US" sz="900" dirty="0"/>
              <a:t>Add sagittal and coronal views for measurement accuracy</a:t>
            </a:r>
          </a:p>
          <a:p>
            <a:r>
              <a:rPr lang="en-US" sz="900" dirty="0"/>
              <a:t>A few did not like the randomization of the images if they selected 3 or 4 cancer types – they complained about getting a bunch of all liver or all lung cases at a time; and said they would have preferred being given the options of which to do next.</a:t>
            </a:r>
          </a:p>
          <a:p>
            <a:r>
              <a:rPr lang="en-US" sz="900" dirty="0"/>
              <a:t>System stalled if images for only one cancer type was selected and all the cases were completed.</a:t>
            </a:r>
          </a:p>
          <a:p>
            <a:r>
              <a:rPr lang="en-US" sz="900" dirty="0"/>
              <a:t>Reorder buttons – keep essentials only for mobile</a:t>
            </a:r>
          </a:p>
          <a:p>
            <a:r>
              <a:rPr lang="en-US" sz="900" dirty="0"/>
              <a:t>Teaching interface – provide immediate feedback compared to “consensus”?</a:t>
            </a:r>
          </a:p>
          <a:p>
            <a:r>
              <a:rPr lang="en-US" sz="900" dirty="0"/>
              <a:t>Key up/down</a:t>
            </a:r>
          </a:p>
        </p:txBody>
      </p:sp>
    </p:spTree>
    <p:extLst>
      <p:ext uri="{BB962C8B-B14F-4D97-AF65-F5344CB8AC3E}">
        <p14:creationId xmlns:p14="http://schemas.microsoft.com/office/powerpoint/2010/main" val="4000846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722908"/>
            <a:ext cx="1965578" cy="3697685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Features to be added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018" y="722908"/>
            <a:ext cx="3587495" cy="3697685"/>
          </a:xfrm>
        </p:spPr>
        <p:txBody>
          <a:bodyPr anchor="ctr">
            <a:normAutofit/>
          </a:bodyPr>
          <a:lstStyle/>
          <a:p>
            <a:r>
              <a:rPr lang="en-US" sz="975"/>
              <a:t>Annotators by type</a:t>
            </a:r>
          </a:p>
          <a:p>
            <a:r>
              <a:rPr lang="en-US" sz="975"/>
              <a:t>Time histogram by type</a:t>
            </a:r>
          </a:p>
          <a:p>
            <a:r>
              <a:rPr lang="en-US" sz="975"/>
              <a:t>Update charts to remove skips</a:t>
            </a:r>
          </a:p>
          <a:p>
            <a:r>
              <a:rPr lang="en-US" sz="975"/>
              <a:t>Ability to all annotations for each case</a:t>
            </a:r>
          </a:p>
          <a:p>
            <a:pPr lvl="1"/>
            <a:r>
              <a:rPr lang="en-US" sz="975"/>
              <a:t>screen shots of all annotations</a:t>
            </a:r>
          </a:p>
          <a:p>
            <a:r>
              <a:rPr lang="en-US" sz="975"/>
              <a:t>Statistics on variability of measurement</a:t>
            </a:r>
          </a:p>
          <a:p>
            <a:r>
              <a:rPr lang="en-US" sz="975"/>
              <a:t>Ability to filter out by type??</a:t>
            </a:r>
          </a:p>
          <a:p>
            <a:pPr lvl="1"/>
            <a:r>
              <a:rPr lang="en-US" sz="975"/>
              <a:t>Can’t filter out our best annotator (misty_mandrill) but can’t keep in junk?</a:t>
            </a:r>
          </a:p>
          <a:p>
            <a:r>
              <a:rPr lang="en-US" sz="975"/>
              <a:t>Filter out by number of cases annotated</a:t>
            </a:r>
          </a:p>
          <a:p>
            <a:pPr lvl="1"/>
            <a:r>
              <a:rPr lang="en-US" sz="975"/>
              <a:t>If &lt;5, probably just trying to see what it is all about	</a:t>
            </a:r>
          </a:p>
          <a:p>
            <a:r>
              <a:rPr lang="en-US" sz="975"/>
              <a:t>Compare to ground truth</a:t>
            </a:r>
          </a:p>
          <a:p>
            <a:pPr lvl="1"/>
            <a:r>
              <a:rPr lang="en-US" sz="975"/>
              <a:t>Add data for all cases</a:t>
            </a:r>
          </a:p>
          <a:p>
            <a:pPr lvl="1"/>
            <a:r>
              <a:rPr lang="en-US" sz="975"/>
              <a:t>Convert AIM measurements to cornerstone </a:t>
            </a:r>
          </a:p>
          <a:p>
            <a:pPr lvl="2"/>
            <a:r>
              <a:rPr lang="en-US" sz="975"/>
              <a:t>Length, approximate slice</a:t>
            </a:r>
          </a:p>
          <a:p>
            <a:r>
              <a:rPr lang="en-US" sz="975"/>
              <a:t>Ability to overlay all annotations including GT</a:t>
            </a:r>
          </a:p>
          <a:p>
            <a:endParaRPr lang="en-US" sz="975"/>
          </a:p>
        </p:txBody>
      </p:sp>
    </p:spTree>
    <p:extLst>
      <p:ext uri="{BB962C8B-B14F-4D97-AF65-F5344CB8AC3E}">
        <p14:creationId xmlns:p14="http://schemas.microsoft.com/office/powerpoint/2010/main" val="637156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722908"/>
            <a:ext cx="1965578" cy="3697685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Potential next steps for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018" y="722908"/>
            <a:ext cx="3587495" cy="3697685"/>
          </a:xfrm>
        </p:spPr>
        <p:txBody>
          <a:bodyPr anchor="ctr">
            <a:normAutofit/>
          </a:bodyPr>
          <a:lstStyle/>
          <a:p>
            <a:pPr marL="128588" lvl="1">
              <a:spcBef>
                <a:spcPts val="563"/>
              </a:spcBef>
            </a:pPr>
            <a:r>
              <a:rPr lang="en-US" sz="1575"/>
              <a:t>Permanently linked from TCIA</a:t>
            </a:r>
          </a:p>
          <a:p>
            <a:pPr marL="128588" lvl="1">
              <a:spcBef>
                <a:spcPts val="563"/>
              </a:spcBef>
            </a:pPr>
            <a:r>
              <a:rPr lang="en-US" sz="1575"/>
              <a:t>Road show to various meetings?</a:t>
            </a:r>
          </a:p>
          <a:p>
            <a:pPr marL="128588" lvl="1">
              <a:spcBef>
                <a:spcPts val="563"/>
              </a:spcBef>
            </a:pPr>
            <a:r>
              <a:rPr lang="en-US" sz="1575"/>
              <a:t>(Link to challenge platform)</a:t>
            </a:r>
          </a:p>
          <a:p>
            <a:pPr marL="128588" lvl="1">
              <a:spcBef>
                <a:spcPts val="563"/>
              </a:spcBef>
            </a:pPr>
            <a:endParaRPr lang="en-US" sz="1575"/>
          </a:p>
          <a:p>
            <a:endParaRPr lang="en-US" sz="1575"/>
          </a:p>
        </p:txBody>
      </p:sp>
    </p:spTree>
    <p:extLst>
      <p:ext uri="{BB962C8B-B14F-4D97-AF65-F5344CB8AC3E}">
        <p14:creationId xmlns:p14="http://schemas.microsoft.com/office/powerpoint/2010/main" val="336302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TCIA </a:t>
            </a:r>
            <a:r>
              <a:rPr lang="en-US" u="sng" dirty="0"/>
              <a:t>services</a:t>
            </a:r>
            <a:r>
              <a:rPr lang="en-US" dirty="0"/>
              <a:t> (not just software)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1" y="1069975"/>
            <a:ext cx="8202170" cy="3600450"/>
          </a:xfrm>
        </p:spPr>
        <p:txBody>
          <a:bodyPr/>
          <a:lstStyle/>
          <a:p>
            <a:r>
              <a:rPr lang="en-US" altLang="en-US" sz="2000" dirty="0">
                <a:solidFill>
                  <a:srgbClr val="C00000"/>
                </a:solidFill>
              </a:rPr>
              <a:t>Relieves PI of majority of data sharing burden/risks</a:t>
            </a:r>
          </a:p>
          <a:p>
            <a:pPr lvl="1"/>
            <a:r>
              <a:rPr lang="en-US" altLang="en-US" sz="1800" dirty="0"/>
              <a:t>Data hosting with &gt;99% uptime</a:t>
            </a:r>
          </a:p>
          <a:p>
            <a:pPr lvl="1"/>
            <a:r>
              <a:rPr lang="en-US" altLang="en-US" sz="1800" dirty="0"/>
              <a:t>De-identification using pre-configured RSNA’s Clinical Trials Processor (CTP) and DICOM PS 3.15 Annex E standards</a:t>
            </a:r>
          </a:p>
          <a:p>
            <a:pPr lvl="1"/>
            <a:r>
              <a:rPr lang="en-US" altLang="en-US" sz="1800" dirty="0"/>
              <a:t>Multi-tiered QC process inspects both DICOM headers and pixels for PHI and integrity of data set</a:t>
            </a:r>
          </a:p>
          <a:p>
            <a:r>
              <a:rPr lang="en-US" altLang="en-US" sz="2000" dirty="0"/>
              <a:t>Phone/email support available for end users and submitters</a:t>
            </a:r>
          </a:p>
          <a:p>
            <a:r>
              <a:rPr lang="en-US" altLang="en-US" sz="2000" dirty="0"/>
              <a:t>Extensive documentation throughout the site</a:t>
            </a:r>
          </a:p>
          <a:p>
            <a:r>
              <a:rPr lang="en-US" altLang="en-US" sz="2000" dirty="0"/>
              <a:t>Exposure to a large community of researchers</a:t>
            </a:r>
          </a:p>
          <a:p>
            <a:pPr lvl="1"/>
            <a:r>
              <a:rPr lang="en-US" altLang="en-US" sz="1800" dirty="0"/>
              <a:t>Increase visibility of your work, get more citations!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6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9E3FD-1526-4854-96AD-EA9FA82F5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TCIA Services: Staffing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72F7124-39F6-4599-92BF-5CD077074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574563"/>
              </p:ext>
            </p:extLst>
          </p:nvPr>
        </p:nvGraphicFramePr>
        <p:xfrm>
          <a:off x="493776" y="742950"/>
          <a:ext cx="6364224" cy="434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486EDB-73A6-49A4-B4A8-457683CDDE3F}"/>
              </a:ext>
            </a:extLst>
          </p:cNvPr>
          <p:cNvSpPr txBox="1"/>
          <p:nvPr/>
        </p:nvSpPr>
        <p:spPr>
          <a:xfrm>
            <a:off x="1980091" y="3799311"/>
            <a:ext cx="135041" cy="33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13856"/>
              </a:solidFill>
              <a:latin typeface="Calibri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05717-69CA-4B74-A854-8A6C3DB74E84}"/>
              </a:ext>
            </a:extLst>
          </p:cNvPr>
          <p:cNvSpPr txBox="1"/>
          <p:nvPr/>
        </p:nvSpPr>
        <p:spPr>
          <a:xfrm>
            <a:off x="7696200" y="2009197"/>
            <a:ext cx="1338387" cy="2133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3547" tIns="13547" rIns="13547" bIns="133765" numCol="1" spcCol="1270" anchor="ctr" anchorCtr="0">
            <a:noAutofit/>
          </a:bodyPr>
          <a:lstStyle/>
          <a:p>
            <a:pPr algn="ctr" defTabSz="94824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606060"/>
                </a:solidFill>
                <a:latin typeface="Calibri"/>
              </a:rPr>
              <a:t>CIP ICI Management</a:t>
            </a:r>
          </a:p>
          <a:p>
            <a:pPr algn="ctr" defTabSz="94824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>
                <a:solidFill>
                  <a:srgbClr val="606060"/>
                </a:solidFill>
                <a:latin typeface="Calibri"/>
              </a:rPr>
              <a:t>Freymann</a:t>
            </a:r>
            <a:endParaRPr lang="en-US" sz="1200" dirty="0">
              <a:solidFill>
                <a:srgbClr val="606060"/>
              </a:solidFill>
              <a:latin typeface="Calibri"/>
            </a:endParaRPr>
          </a:p>
          <a:p>
            <a:pPr algn="ctr" defTabSz="94824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rgbClr val="606060"/>
                </a:solidFill>
                <a:latin typeface="Calibri"/>
              </a:rPr>
              <a:t>Kirby</a:t>
            </a:r>
          </a:p>
          <a:p>
            <a:pPr algn="ctr" defTabSz="94824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rgbClr val="606060"/>
                </a:solidFill>
                <a:latin typeface="Calibri"/>
              </a:rPr>
              <a:t>Sullivan</a:t>
            </a:r>
          </a:p>
          <a:p>
            <a:pPr algn="ctr" defTabSz="94824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rgbClr val="606060"/>
                </a:solidFill>
                <a:latin typeface="Calibri"/>
              </a:rPr>
              <a:t>Cordeiro</a:t>
            </a:r>
          </a:p>
          <a:p>
            <a:pPr algn="ctr" defTabSz="94824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rgbClr val="606060"/>
                </a:solidFill>
                <a:latin typeface="Calibri"/>
              </a:rPr>
              <a:t>Hill</a:t>
            </a:r>
            <a:endParaRPr lang="en-US" dirty="0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A5577F0-4589-48A5-A518-F90FB6AB1C5B}"/>
              </a:ext>
            </a:extLst>
          </p:cNvPr>
          <p:cNvSpPr/>
          <p:nvPr/>
        </p:nvSpPr>
        <p:spPr>
          <a:xfrm>
            <a:off x="6718283" y="1885950"/>
            <a:ext cx="891251" cy="280293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606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84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Organization of TCIA ecosystem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45815691"/>
              </p:ext>
            </p:extLst>
          </p:nvPr>
        </p:nvGraphicFramePr>
        <p:xfrm>
          <a:off x="1143000" y="971550"/>
          <a:ext cx="7467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2" descr="CBIIT: Center for Biomedical Informatics and Information Technology"/>
          <p:cNvSpPr>
            <a:spLocks noChangeAspect="1" noChangeArrowheads="1"/>
          </p:cNvSpPr>
          <p:nvPr/>
        </p:nvSpPr>
        <p:spPr bwMode="auto">
          <a:xfrm>
            <a:off x="155575" y="-250825"/>
            <a:ext cx="38671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CBIIT: Center for Biomedical Informatics and Information Technology"/>
          <p:cNvSpPr>
            <a:spLocks noChangeAspect="1" noChangeArrowheads="1"/>
          </p:cNvSpPr>
          <p:nvPr/>
        </p:nvSpPr>
        <p:spPr bwMode="auto">
          <a:xfrm>
            <a:off x="307975" y="-98425"/>
            <a:ext cx="38671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0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028600"/>
            <a:ext cx="4610100" cy="178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Center: Publish Your Data</a:t>
            </a:r>
          </a:p>
        </p:txBody>
      </p:sp>
      <p:sp>
        <p:nvSpPr>
          <p:cNvPr id="12" name="Right Arrow 11"/>
          <p:cNvSpPr/>
          <p:nvPr/>
        </p:nvSpPr>
        <p:spPr>
          <a:xfrm rot="8186181">
            <a:off x="2858160" y="2363295"/>
            <a:ext cx="1083098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504505">
            <a:off x="4646349" y="2528733"/>
            <a:ext cx="873562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9375" r="15625" b="9375"/>
          <a:stretch>
            <a:fillRect/>
          </a:stretch>
        </p:blipFill>
        <p:spPr bwMode="auto">
          <a:xfrm>
            <a:off x="609600" y="3245882"/>
            <a:ext cx="1237673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52" y="3192588"/>
            <a:ext cx="3236148" cy="1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888218"/>
            <a:ext cx="463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13856"/>
                </a:solidFill>
                <a:latin typeface="+mj-lt"/>
              </a:rPr>
              <a:t>Primary Data (radiology, pathology, clinical, </a:t>
            </a:r>
            <a:r>
              <a:rPr lang="en-US" dirty="0" err="1">
                <a:solidFill>
                  <a:srgbClr val="013856"/>
                </a:solidFill>
                <a:latin typeface="+mj-lt"/>
              </a:rPr>
              <a:t>etc</a:t>
            </a:r>
            <a:r>
              <a:rPr lang="en-US" dirty="0">
                <a:solidFill>
                  <a:srgbClr val="013856"/>
                </a:solidFill>
                <a:latin typeface="+mj-lt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0600" y="2876550"/>
            <a:ext cx="432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13856"/>
                </a:solidFill>
                <a:latin typeface="+mj-lt"/>
              </a:rPr>
              <a:t>Analysis Results (derived from primary data)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6600" y="4899673"/>
            <a:ext cx="16065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13856"/>
                </a:solidFill>
                <a:latin typeface="+mj-lt"/>
              </a:rPr>
              <a:t>Image credit: Hugo Aerts</a:t>
            </a:r>
          </a:p>
        </p:txBody>
      </p:sp>
      <p:pic>
        <p:nvPicPr>
          <p:cNvPr id="16" name="Picture 46" descr="CGCC"/>
          <p:cNvPicPr>
            <a:picLocks noChangeAspect="1" noChangeArrowheads="1"/>
          </p:cNvPicPr>
          <p:nvPr/>
        </p:nvPicPr>
        <p:blipFill rotWithShape="1">
          <a:blip r:embed="rId6" cstate="print"/>
          <a:srcRect t="51515" b="-1"/>
          <a:stretch/>
        </p:blipFill>
        <p:spPr bwMode="auto">
          <a:xfrm>
            <a:off x="1981200" y="3245882"/>
            <a:ext cx="858305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 result for case report for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57550"/>
            <a:ext cx="1130560" cy="136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8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Data Collection Center: </a:t>
            </a:r>
            <a:br>
              <a:rPr lang="en-US" sz="2400" dirty="0"/>
            </a:br>
            <a:r>
              <a:rPr lang="en-US" sz="2400" dirty="0"/>
              <a:t>Publishing data in addition to manuscripts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830" y="983218"/>
            <a:ext cx="778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13856"/>
                </a:solidFill>
                <a:latin typeface="+mj-lt"/>
              </a:rPr>
              <a:t>Data citations for both primary and analysis data to enable reproducible research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2722171"/>
            <a:ext cx="50292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u="sng" dirty="0"/>
              <a:t>Analysis Dataset Citation (derived image features)</a:t>
            </a:r>
          </a:p>
          <a:p>
            <a:r>
              <a:rPr lang="en-US" sz="800" dirty="0" err="1"/>
              <a:t>Gutman</a:t>
            </a:r>
            <a:r>
              <a:rPr lang="en-US" sz="800" dirty="0"/>
              <a:t> DA, Cooper LA, Hwang SN, Holder CA, Gao J, Aurora TD, Dunn WD Jr, </a:t>
            </a:r>
            <a:r>
              <a:rPr lang="en-US" sz="800" dirty="0" err="1"/>
              <a:t>Scarpace</a:t>
            </a:r>
            <a:r>
              <a:rPr lang="en-US" sz="800" dirty="0"/>
              <a:t> L, </a:t>
            </a:r>
            <a:r>
              <a:rPr lang="en-US" sz="800" dirty="0" err="1"/>
              <a:t>Mikkelsen</a:t>
            </a:r>
            <a:r>
              <a:rPr lang="en-US" sz="800" dirty="0"/>
              <a:t> T, Jain R, </a:t>
            </a:r>
            <a:r>
              <a:rPr lang="en-US" sz="800" dirty="0" err="1"/>
              <a:t>Wintermark</a:t>
            </a:r>
            <a:r>
              <a:rPr lang="en-US" sz="800" dirty="0"/>
              <a:t> M, </a:t>
            </a:r>
            <a:r>
              <a:rPr lang="en-US" sz="800" dirty="0" err="1"/>
              <a:t>Jilwan</a:t>
            </a:r>
            <a:r>
              <a:rPr lang="en-US" sz="800" dirty="0"/>
              <a:t> M, </a:t>
            </a:r>
            <a:r>
              <a:rPr lang="en-US" sz="800" dirty="0" err="1"/>
              <a:t>Raghavan</a:t>
            </a:r>
            <a:r>
              <a:rPr lang="en-US" sz="800" dirty="0"/>
              <a:t> P, Huang E, Clifford RJ, </a:t>
            </a:r>
            <a:r>
              <a:rPr lang="en-US" sz="800" dirty="0" err="1"/>
              <a:t>Mongkolwat</a:t>
            </a:r>
            <a:r>
              <a:rPr lang="en-US" sz="800" dirty="0"/>
              <a:t> P, </a:t>
            </a:r>
            <a:r>
              <a:rPr lang="en-US" sz="800" dirty="0" err="1"/>
              <a:t>Kleper</a:t>
            </a:r>
            <a:r>
              <a:rPr lang="en-US" sz="800" dirty="0"/>
              <a:t> V, </a:t>
            </a:r>
            <a:r>
              <a:rPr lang="en-US" sz="800" dirty="0" err="1"/>
              <a:t>Freymann</a:t>
            </a:r>
            <a:r>
              <a:rPr lang="en-US" sz="800" dirty="0"/>
              <a:t> J, Kirby J, Zinn PO, Moreno CS, Jaffe C, </a:t>
            </a:r>
            <a:r>
              <a:rPr lang="en-US" sz="800" dirty="0" err="1"/>
              <a:t>Colen</a:t>
            </a:r>
            <a:r>
              <a:rPr lang="en-US" sz="800" dirty="0"/>
              <a:t> R, Rubin DL, </a:t>
            </a:r>
            <a:r>
              <a:rPr lang="en-US" sz="800" dirty="0" err="1"/>
              <a:t>Saltz</a:t>
            </a:r>
            <a:r>
              <a:rPr lang="en-US" sz="800" dirty="0"/>
              <a:t> J, Flanders A, Brat DJ. (2014). MR Imaging Predictors of Molecular Profile and Survival: Multi-institutional Study of the TCGA Glioblastoma Data Set. The Cancer Imaging Archive. </a:t>
            </a:r>
            <a:r>
              <a:rPr lang="en-US" sz="800" dirty="0">
                <a:hlinkClick r:id="rId3"/>
              </a:rPr>
              <a:t>http://doi.org/10.7937/K9/TCIA.2014.4HTXYRCN</a:t>
            </a:r>
            <a:r>
              <a:rPr lang="en-US" sz="8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3987537"/>
            <a:ext cx="4038600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u="sng" dirty="0"/>
              <a:t>Publication Citation (cites specific data used)</a:t>
            </a:r>
          </a:p>
          <a:p>
            <a:r>
              <a:rPr lang="en-US" sz="900" dirty="0"/>
              <a:t>MR imaging predictors of molecular profile and survival: multi-institutional study of the TCGA glioblastoma data set. Radiology. 2013 May;267(2):560-9. </a:t>
            </a:r>
            <a:r>
              <a:rPr lang="en-US" sz="900" dirty="0" err="1"/>
              <a:t>doi</a:t>
            </a:r>
            <a:r>
              <a:rPr lang="en-US" sz="900" dirty="0"/>
              <a:t>: 10.1148/radiol.13120118. </a:t>
            </a:r>
            <a:r>
              <a:rPr lang="en-US" sz="900" dirty="0" err="1"/>
              <a:t>Epub</a:t>
            </a:r>
            <a:r>
              <a:rPr lang="en-US" sz="900" dirty="0"/>
              <a:t> 2013 Feb 7. </a:t>
            </a:r>
            <a:r>
              <a:rPr lang="en-US" sz="900" dirty="0">
                <a:hlinkClick r:id="rId4"/>
              </a:rPr>
              <a:t>PubMed PMID: 23392431</a:t>
            </a:r>
            <a:r>
              <a:rPr lang="en-US" sz="900" dirty="0"/>
              <a:t>; </a:t>
            </a:r>
            <a:r>
              <a:rPr lang="en-US" sz="900" dirty="0">
                <a:hlinkClick r:id="rId5"/>
              </a:rPr>
              <a:t>PubMed Central PMCID: PMC3632807</a:t>
            </a:r>
            <a:r>
              <a:rPr lang="en-US" sz="9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1535237"/>
            <a:ext cx="4495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u="sng" dirty="0"/>
              <a:t>Primary Data Citation (TCIA images used for study)</a:t>
            </a:r>
          </a:p>
          <a:p>
            <a:r>
              <a:rPr lang="en-US" sz="900" dirty="0" err="1"/>
              <a:t>Scarpace</a:t>
            </a:r>
            <a:r>
              <a:rPr lang="en-US" sz="900" dirty="0"/>
              <a:t>, L., </a:t>
            </a:r>
            <a:r>
              <a:rPr lang="en-US" sz="900" dirty="0" err="1"/>
              <a:t>Mikkelsen</a:t>
            </a:r>
            <a:r>
              <a:rPr lang="en-US" sz="900" dirty="0"/>
              <a:t>, T., Cha, </a:t>
            </a:r>
            <a:r>
              <a:rPr lang="en-US" sz="900" dirty="0" err="1"/>
              <a:t>soonmee</a:t>
            </a:r>
            <a:r>
              <a:rPr lang="en-US" sz="900" dirty="0"/>
              <a:t>, Rao, S., </a:t>
            </a:r>
            <a:r>
              <a:rPr lang="en-US" sz="900" dirty="0" err="1"/>
              <a:t>Tekchandani</a:t>
            </a:r>
            <a:r>
              <a:rPr lang="en-US" sz="900" dirty="0"/>
              <a:t>, S., Gutman, D., … Pierce, L. J. (2016). Radiology Data from The Cancer Genome Atlas Glioblastoma </a:t>
            </a:r>
            <a:r>
              <a:rPr lang="en-US" sz="900" dirty="0" err="1"/>
              <a:t>Multiforme</a:t>
            </a:r>
            <a:r>
              <a:rPr lang="en-US" sz="900" dirty="0"/>
              <a:t> [TCGA-GBM] collection. The Cancer Imaging Archive. </a:t>
            </a:r>
            <a:r>
              <a:rPr lang="en-US" sz="900" dirty="0">
                <a:hlinkClick r:id="rId6"/>
              </a:rPr>
              <a:t>http://doi.org/10.7937/K9/TCIA.2016.RNYFUYE9</a:t>
            </a:r>
            <a:endParaRPr lang="en-US" sz="900" dirty="0"/>
          </a:p>
        </p:txBody>
      </p:sp>
      <p:sp>
        <p:nvSpPr>
          <p:cNvPr id="7" name="Bent Arrow 6"/>
          <p:cNvSpPr/>
          <p:nvPr/>
        </p:nvSpPr>
        <p:spPr>
          <a:xfrm rot="10800000" flipH="1">
            <a:off x="685800" y="2724150"/>
            <a:ext cx="914400" cy="5334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 flipH="1">
            <a:off x="2667000" y="4095750"/>
            <a:ext cx="1371600" cy="6096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9375" r="15625" b="9375"/>
          <a:stretch>
            <a:fillRect/>
          </a:stretch>
        </p:blipFill>
        <p:spPr bwMode="auto">
          <a:xfrm>
            <a:off x="399308" y="1455571"/>
            <a:ext cx="972292" cy="114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 cstate="print"/>
          <a:srcRect l="8193" t="15670" r="5092" b="4392"/>
          <a:stretch/>
        </p:blipFill>
        <p:spPr bwMode="auto">
          <a:xfrm>
            <a:off x="1676400" y="27051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0842"/>
            <a:ext cx="914400" cy="120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64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DDF-5C50-42AB-9C5E-59921E928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Descriptor Journals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C02A1C-77CF-487F-BAD7-03D19AE54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79920"/>
              </p:ext>
            </p:extLst>
          </p:nvPr>
        </p:nvGraphicFramePr>
        <p:xfrm>
          <a:off x="1676400" y="1123950"/>
          <a:ext cx="6019800" cy="2362420"/>
        </p:xfrm>
        <a:graphic>
          <a:graphicData uri="http://schemas.openxmlformats.org/drawingml/2006/table">
            <a:tbl>
              <a:tblPr/>
              <a:tblGrid>
                <a:gridCol w="1418334">
                  <a:extLst>
                    <a:ext uri="{9D8B030D-6E8A-4147-A177-3AD203B41FA5}">
                      <a16:colId xmlns:a16="http://schemas.microsoft.com/office/drawing/2014/main" val="697925155"/>
                    </a:ext>
                  </a:extLst>
                </a:gridCol>
                <a:gridCol w="4601466">
                  <a:extLst>
                    <a:ext uri="{9D8B030D-6E8A-4147-A177-3AD203B41FA5}">
                      <a16:colId xmlns:a16="http://schemas.microsoft.com/office/drawing/2014/main" val="2234128583"/>
                    </a:ext>
                  </a:extLst>
                </a:gridCol>
              </a:tblGrid>
              <a:tr h="1641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dirty="0">
                          <a:effectLst/>
                        </a:rPr>
                        <a:t>Journal</a:t>
                      </a:r>
                    </a:p>
                  </a:txBody>
                  <a:tcPr marL="24920" marR="24920" marT="24920" marB="24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>
                          <a:effectLst/>
                        </a:rPr>
                        <a:t>Recommended Repositories</a:t>
                      </a:r>
                    </a:p>
                  </a:txBody>
                  <a:tcPr marL="24920" marR="24920" marT="24920" marB="24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3818"/>
                  </a:ext>
                </a:extLst>
              </a:tr>
              <a:tr h="35281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sng">
                          <a:solidFill>
                            <a:srgbClr val="337AB7"/>
                          </a:solidFill>
                          <a:effectLst/>
                          <a:hlinkClick r:id="rId2"/>
                        </a:rPr>
                        <a:t>Nature Scientific Data</a:t>
                      </a:r>
                      <a:endParaRPr lang="en-US" sz="900">
                        <a:effectLst/>
                      </a:endParaRPr>
                    </a:p>
                  </a:txBody>
                  <a:tcPr marL="24920" marR="24920" marT="24920" marB="249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sng">
                          <a:solidFill>
                            <a:srgbClr val="337AB7"/>
                          </a:solidFill>
                          <a:effectLst/>
                          <a:hlinkClick r:id="rId3"/>
                        </a:rPr>
                        <a:t>https://www.nature.com/sdata/policies/repositories#imaging</a:t>
                      </a:r>
                      <a:endParaRPr lang="en-US" sz="900">
                        <a:effectLst/>
                      </a:endParaRPr>
                    </a:p>
                  </a:txBody>
                  <a:tcPr marL="24920" marR="24920" marT="24920" marB="249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461919"/>
                  </a:ext>
                </a:extLst>
              </a:tr>
              <a:tr h="45014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sng" dirty="0">
                          <a:solidFill>
                            <a:srgbClr val="337AB7"/>
                          </a:solidFill>
                          <a:effectLst/>
                          <a:hlinkClick r:id="rId4"/>
                        </a:rPr>
                        <a:t>Medical Physics</a:t>
                      </a:r>
                      <a:endParaRPr lang="en-US" sz="900" dirty="0">
                        <a:effectLst/>
                      </a:endParaRPr>
                    </a:p>
                  </a:txBody>
                  <a:tcPr marL="24920" marR="24920" marT="24920" marB="249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sng">
                          <a:solidFill>
                            <a:srgbClr val="337AB7"/>
                          </a:solidFill>
                          <a:effectLst/>
                          <a:hlinkClick r:id="rId5"/>
                        </a:rPr>
                        <a:t>http://aapm.onlinelibrary.wiley.com/hub/journal/10.1002/(ISSN)2473-4209/about/author-guidelines.html</a:t>
                      </a:r>
                      <a:r>
                        <a:rPr lang="en-US" sz="900">
                          <a:effectLst/>
                        </a:rPr>
                        <a:t> (see section 13-Medical Physics Dataset Articles)</a:t>
                      </a:r>
                    </a:p>
                  </a:txBody>
                  <a:tcPr marL="24920" marR="24920" marT="24920" marB="249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38155"/>
                  </a:ext>
                </a:extLst>
              </a:tr>
              <a:tr h="56216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sng">
                          <a:solidFill>
                            <a:srgbClr val="337AB7"/>
                          </a:solidFill>
                          <a:effectLst/>
                          <a:hlinkClick r:id="rId6"/>
                        </a:rPr>
                        <a:t>Elsevier Data in Brief</a:t>
                      </a:r>
                      <a:endParaRPr lang="en-US" sz="900">
                        <a:effectLst/>
                      </a:endParaRPr>
                    </a:p>
                  </a:txBody>
                  <a:tcPr marL="24920" marR="24920" marT="24920" marB="249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sng">
                          <a:solidFill>
                            <a:srgbClr val="337AB7"/>
                          </a:solidFill>
                          <a:effectLst/>
                          <a:hlinkClick r:id="rId7"/>
                        </a:rPr>
                        <a:t>http://www.elsevier.com/authors/author-services/research-data/data-base-linking/supported-data-repositories#Health</a:t>
                      </a:r>
                      <a:endParaRPr lang="en-US" sz="900">
                        <a:effectLst/>
                      </a:endParaRPr>
                    </a:p>
                  </a:txBody>
                  <a:tcPr marL="24920" marR="24920" marT="24920" marB="249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44915"/>
                  </a:ext>
                </a:extLst>
              </a:tr>
              <a:tr h="35281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sng">
                          <a:solidFill>
                            <a:srgbClr val="337AB7"/>
                          </a:solidFill>
                          <a:effectLst/>
                          <a:hlinkClick r:id="rId8"/>
                        </a:rPr>
                        <a:t>PLOS ONE</a:t>
                      </a:r>
                      <a:endParaRPr lang="en-US" sz="900">
                        <a:effectLst/>
                      </a:endParaRPr>
                    </a:p>
                  </a:txBody>
                  <a:tcPr marL="24920" marR="24920" marT="24920" marB="249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sng">
                          <a:solidFill>
                            <a:srgbClr val="337AB7"/>
                          </a:solidFill>
                          <a:effectLst/>
                          <a:hlinkClick r:id="rId9"/>
                        </a:rPr>
                        <a:t>http://journals.plos.org/plosone/s/data-availability#loc-recommended-repositories</a:t>
                      </a:r>
                      <a:endParaRPr lang="en-US" sz="900">
                        <a:effectLst/>
                      </a:endParaRPr>
                    </a:p>
                  </a:txBody>
                  <a:tcPr marL="24920" marR="24920" marT="24920" marB="249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225335"/>
                  </a:ext>
                </a:extLst>
              </a:tr>
              <a:tr h="45749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sng">
                          <a:solidFill>
                            <a:srgbClr val="337AB7"/>
                          </a:solidFill>
                          <a:effectLst/>
                          <a:hlinkClick r:id="rId10"/>
                        </a:rPr>
                        <a:t>Research Data Support</a:t>
                      </a:r>
                      <a:endParaRPr lang="en-US" sz="900">
                        <a:effectLst/>
                      </a:endParaRPr>
                    </a:p>
                  </a:txBody>
                  <a:tcPr marL="24920" marR="24920" marT="24920" marB="249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sng" dirty="0">
                          <a:solidFill>
                            <a:srgbClr val="337AB7"/>
                          </a:solidFill>
                          <a:effectLst/>
                          <a:hlinkClick r:id="rId11"/>
                        </a:rPr>
                        <a:t>https://www.springernature.com/gp/authors/research-data-policy/repositories-bio/12327160</a:t>
                      </a:r>
                      <a:endParaRPr lang="en-US" sz="900" dirty="0">
                        <a:effectLst/>
                      </a:endParaRPr>
                    </a:p>
                  </a:txBody>
                  <a:tcPr marL="24920" marR="24920" marT="24920" marB="249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32962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ED5755AC-5169-44CD-AF8A-176D1931B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752359"/>
            <a:ext cx="7848600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dirty="0"/>
              <a:t>Publish detailed descriptions about how to use your TCIA data to gain academic credit (publication/citations) in addition to the novel scientific findings you might publish in traditional journals.</a:t>
            </a:r>
          </a:p>
        </p:txBody>
      </p:sp>
    </p:spTree>
    <p:extLst>
      <p:ext uri="{BB962C8B-B14F-4D97-AF65-F5344CB8AC3E}">
        <p14:creationId xmlns:p14="http://schemas.microsoft.com/office/powerpoint/2010/main" val="1149866966"/>
      </p:ext>
    </p:extLst>
  </p:cSld>
  <p:clrMapOvr>
    <a:masterClrMapping/>
  </p:clrMapOvr>
</p:sld>
</file>

<file path=ppt/theme/theme1.xml><?xml version="1.0" encoding="utf-8"?>
<a:theme xmlns:a="http://schemas.openxmlformats.org/drawingml/2006/main" name="NCI PPT Template 16x9 RED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13856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PJ 2015</Template>
  <TotalTime>16355</TotalTime>
  <Words>1714</Words>
  <Application>Microsoft Office PowerPoint</Application>
  <PresentationFormat>On-screen Show (16:9)</PresentationFormat>
  <Paragraphs>322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ＭＳ Ｐゴシック</vt:lpstr>
      <vt:lpstr>Arial</vt:lpstr>
      <vt:lpstr>Calibri</vt:lpstr>
      <vt:lpstr>Cambria</vt:lpstr>
      <vt:lpstr>Courier New</vt:lpstr>
      <vt:lpstr>Sapient Centro Slab</vt:lpstr>
      <vt:lpstr>SapientCentroSlab-Light</vt:lpstr>
      <vt:lpstr>SapientSansBold</vt:lpstr>
      <vt:lpstr>SapientSansRegular</vt:lpstr>
      <vt:lpstr>Trebuchet MS</vt:lpstr>
      <vt:lpstr>Verdana</vt:lpstr>
      <vt:lpstr>Wingdings</vt:lpstr>
      <vt:lpstr>NCI PPT Template 16x9 RED</vt:lpstr>
      <vt:lpstr>http://cancerimagingarchive.net </vt:lpstr>
      <vt:lpstr>The Cancer Imaging Archive: Brief intro</vt:lpstr>
      <vt:lpstr>Tackling the de-identification challenge</vt:lpstr>
      <vt:lpstr>TCIA services (not just software)</vt:lpstr>
      <vt:lpstr>TCIA Services: Staffing</vt:lpstr>
      <vt:lpstr>Organization of TCIA ecosystem</vt:lpstr>
      <vt:lpstr>Data Collection Center: Publish Your Data</vt:lpstr>
      <vt:lpstr>Data Collection Center:  Publishing data in addition to manuscripts</vt:lpstr>
      <vt:lpstr>Data Descriptor Journals</vt:lpstr>
      <vt:lpstr>Researchers want to share data – 38 data set queue</vt:lpstr>
      <vt:lpstr>New funding to collect imaging from NCTN</vt:lpstr>
      <vt:lpstr>A significantly growing community!</vt:lpstr>
      <vt:lpstr>Crowds Cure Cancer: The motivation</vt:lpstr>
      <vt:lpstr>PowerPoint Presentation</vt:lpstr>
      <vt:lpstr>TCIA Acknowledgements</vt:lpstr>
      <vt:lpstr>Crowds Cure Cancer</vt:lpstr>
      <vt:lpstr>Agenda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Collaborators</vt:lpstr>
      <vt:lpstr>System Architecture</vt:lpstr>
      <vt:lpstr>General Impressions</vt:lpstr>
      <vt:lpstr>Logistics</vt:lpstr>
      <vt:lpstr>Sociology</vt:lpstr>
      <vt:lpstr>Annotators</vt:lpstr>
      <vt:lpstr>Dashboard</vt:lpstr>
      <vt:lpstr>Annotations per annotator</vt:lpstr>
      <vt:lpstr>PowerPoint Presentation</vt:lpstr>
      <vt:lpstr>Are we done?</vt:lpstr>
      <vt:lpstr>Are some cases more difficult?</vt:lpstr>
      <vt:lpstr>Lung results</vt:lpstr>
      <vt:lpstr>Feedback on interface </vt:lpstr>
      <vt:lpstr>Features to be added</vt:lpstr>
      <vt:lpstr>Potential next steps for system</vt:lpstr>
    </vt:vector>
  </TitlesOfParts>
  <Company>NCI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Kirby</dc:creator>
  <cp:lastModifiedBy>Justin Kirby</cp:lastModifiedBy>
  <cp:revision>469</cp:revision>
  <cp:lastPrinted>2016-06-10T19:07:32Z</cp:lastPrinted>
  <dcterms:created xsi:type="dcterms:W3CDTF">2014-09-11T16:42:14Z</dcterms:created>
  <dcterms:modified xsi:type="dcterms:W3CDTF">2018-11-01T15:02:32Z</dcterms:modified>
</cp:coreProperties>
</file>