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a6876c4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a6876c4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a6876c40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a6876c40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a6876c40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a6876c40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a6876c40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a6876c40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a6876c40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a6876c40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a6876c40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a6876c40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a6876c4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a6876c4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a6876c40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a6876c40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a6876c40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a6876c40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a6876c40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a6876c40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a6876c40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a6876c40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a6876c40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a6876c40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slic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69900" y="935650"/>
            <a:ext cx="40002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FF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3D Slicer</a:t>
            </a:r>
            <a:r>
              <a:rPr lang="en" sz="2500" b="1">
                <a:solidFill>
                  <a:srgbClr val="768693"/>
                </a:solidFill>
              </a:rPr>
              <a:t> user guidelines</a:t>
            </a:r>
            <a:endParaRPr sz="2000" b="1">
              <a:solidFill>
                <a:srgbClr val="768693"/>
              </a:solidFill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437662" y="2135590"/>
            <a:ext cx="783883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FFFFFF"/>
                </a:solidFill>
                <a:highlight>
                  <a:schemeClr val="dk2"/>
                </a:highlight>
              </a:rPr>
              <a:t>Step 1</a:t>
            </a:r>
            <a:r>
              <a:rPr lang="en" sz="1500" dirty="0">
                <a:highlight>
                  <a:schemeClr val="dk2"/>
                </a:highlight>
              </a:rPr>
              <a:t> </a:t>
            </a:r>
            <a:r>
              <a:rPr lang="en" sz="1500" dirty="0"/>
              <a:t>– </a:t>
            </a:r>
            <a:r>
              <a:rPr lang="en" sz="1500" dirty="0">
                <a:solidFill>
                  <a:srgbClr val="434343"/>
                </a:solidFill>
              </a:rPr>
              <a:t>Download the “stable” release of 3D Slicer  from </a:t>
            </a:r>
            <a:r>
              <a:rPr lang="en-US" sz="1500" dirty="0">
                <a:solidFill>
                  <a:srgbClr val="434343"/>
                </a:solidFill>
                <a:hlinkClick r:id="rId3"/>
              </a:rPr>
              <a:t>https://download.slicer.org/</a:t>
            </a:r>
            <a:endParaRPr lang="en-US" sz="15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434343"/>
                </a:solidFill>
              </a:rPr>
              <a:t> </a:t>
            </a:r>
            <a:endParaRPr sz="1500" dirty="0">
              <a:solidFill>
                <a:srgbClr val="434343"/>
              </a:solidFill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193900" y="67675"/>
            <a:ext cx="6853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highlight>
                  <a:schemeClr val="dk2"/>
                </a:highlight>
              </a:rPr>
              <a:t>Step 10</a:t>
            </a:r>
            <a:r>
              <a:rPr lang="en" sz="1600" dirty="0"/>
              <a:t>- </a:t>
            </a:r>
            <a:r>
              <a:rPr lang="en" sz="1400" dirty="0">
                <a:solidFill>
                  <a:srgbClr val="434343"/>
                </a:solidFill>
              </a:rPr>
              <a:t>Annotations can be viewed in the </a:t>
            </a:r>
            <a:r>
              <a:rPr lang="en" sz="1400" b="1" dirty="0">
                <a:solidFill>
                  <a:srgbClr val="434343"/>
                </a:solidFill>
              </a:rPr>
              <a:t>3D Slicer</a:t>
            </a:r>
            <a:r>
              <a:rPr lang="en" sz="1400" dirty="0">
                <a:solidFill>
                  <a:srgbClr val="434343"/>
                </a:solidFill>
              </a:rPr>
              <a:t> screen.</a:t>
            </a:r>
            <a:endParaRPr sz="1600" dirty="0"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68536313-503B-AE61-ACDF-902A12BC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31" y="723029"/>
            <a:ext cx="7104185" cy="4420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270100" y="143875"/>
            <a:ext cx="80919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highlight>
                  <a:schemeClr val="dk2"/>
                </a:highlight>
              </a:rPr>
              <a:t>Step 11</a:t>
            </a:r>
            <a:r>
              <a:rPr lang="en" sz="1400"/>
              <a:t>- </a:t>
            </a:r>
            <a:r>
              <a:rPr lang="en" sz="1400">
                <a:solidFill>
                  <a:srgbClr val="434343"/>
                </a:solidFill>
              </a:rPr>
              <a:t>To view RTSTRUCT files click on the </a:t>
            </a:r>
            <a:r>
              <a:rPr lang="en" sz="1400" b="1">
                <a:solidFill>
                  <a:srgbClr val="434343"/>
                </a:solidFill>
              </a:rPr>
              <a:t>RTSTRUCT</a:t>
            </a:r>
            <a:r>
              <a:rPr lang="en" sz="1400">
                <a:solidFill>
                  <a:srgbClr val="434343"/>
                </a:solidFill>
              </a:rPr>
              <a:t> (red box) and then click </a:t>
            </a:r>
            <a:r>
              <a:rPr lang="en" sz="1400" b="1">
                <a:solidFill>
                  <a:srgbClr val="434343"/>
                </a:solidFill>
              </a:rPr>
              <a:t>Load</a:t>
            </a:r>
            <a:r>
              <a:rPr lang="en" sz="1400">
                <a:solidFill>
                  <a:srgbClr val="434343"/>
                </a:solidFill>
              </a:rPr>
              <a:t>.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313" y="775775"/>
            <a:ext cx="7268775" cy="3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270100" y="143875"/>
            <a:ext cx="6715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FFFFFF"/>
                </a:solidFill>
                <a:highlight>
                  <a:schemeClr val="dk2"/>
                </a:highlight>
              </a:rPr>
              <a:t>Step 12</a:t>
            </a:r>
            <a:r>
              <a:rPr lang="en" sz="1500" dirty="0"/>
              <a:t>- </a:t>
            </a:r>
            <a:r>
              <a:rPr lang="en" sz="1500" dirty="0">
                <a:solidFill>
                  <a:srgbClr val="434343"/>
                </a:solidFill>
              </a:rPr>
              <a:t>RTSTRUCT files can be viewed in the </a:t>
            </a:r>
            <a:r>
              <a:rPr lang="en" sz="1500" b="1" dirty="0">
                <a:solidFill>
                  <a:srgbClr val="434343"/>
                </a:solidFill>
              </a:rPr>
              <a:t>3D Slicer scan</a:t>
            </a:r>
            <a:r>
              <a:rPr lang="en" sz="1500" dirty="0">
                <a:solidFill>
                  <a:srgbClr val="434343"/>
                </a:solidFill>
              </a:rPr>
              <a:t>.</a:t>
            </a:r>
            <a:endParaRPr sz="1500" dirty="0">
              <a:solidFill>
                <a:srgbClr val="434343"/>
              </a:solidFill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 descr="A picture containing text, indoor, microscope&#10;&#10;Description automatically generated">
            <a:extLst>
              <a:ext uri="{FF2B5EF4-FFF2-40B4-BE49-F238E27FC236}">
                <a16:creationId xmlns:a16="http://schemas.microsoft.com/office/drawing/2014/main" id="{F48002A5-1544-C91D-304D-28B83F46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09" y="824878"/>
            <a:ext cx="5838092" cy="4111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5D6B9-AA66-2B94-42A3-B0BB1281339F}"/>
              </a:ext>
            </a:extLst>
          </p:cNvPr>
          <p:cNvSpPr txBox="1"/>
          <p:nvPr/>
        </p:nvSpPr>
        <p:spPr>
          <a:xfrm>
            <a:off x="636308" y="329235"/>
            <a:ext cx="59341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dirty="0"/>
              <a:t> </a:t>
            </a:r>
            <a:r>
              <a:rPr lang="en" sz="1400" b="1" dirty="0">
                <a:solidFill>
                  <a:srgbClr val="FFFFFF"/>
                </a:solidFill>
                <a:highlight>
                  <a:schemeClr val="dk2"/>
                </a:highlight>
              </a:rPr>
              <a:t>Step 13</a:t>
            </a:r>
            <a:r>
              <a:rPr lang="en" sz="1400" dirty="0"/>
              <a:t>- </a:t>
            </a:r>
            <a:r>
              <a:rPr lang="en" sz="1400" dirty="0">
                <a:solidFill>
                  <a:srgbClr val="434343"/>
                </a:solidFill>
              </a:rPr>
              <a:t>Annotations of chest nodules viewed in the </a:t>
            </a:r>
            <a:r>
              <a:rPr lang="en" sz="1400" b="1" dirty="0">
                <a:solidFill>
                  <a:srgbClr val="434343"/>
                </a:solidFill>
              </a:rPr>
              <a:t>3D Slicer</a:t>
            </a:r>
            <a:r>
              <a:rPr lang="en" sz="1400" dirty="0">
                <a:solidFill>
                  <a:srgbClr val="434343"/>
                </a:solidFill>
              </a:rPr>
              <a:t> screen</a:t>
            </a:r>
            <a:endParaRPr lang="en-US" dirty="0"/>
          </a:p>
        </p:txBody>
      </p:sp>
      <p:pic>
        <p:nvPicPr>
          <p:cNvPr id="3" name="Picture 2" descr="A picture containing text, spectacles, goggles&#10;&#10;Description automatically generated">
            <a:extLst>
              <a:ext uri="{FF2B5EF4-FFF2-40B4-BE49-F238E27FC236}">
                <a16:creationId xmlns:a16="http://schemas.microsoft.com/office/drawing/2014/main" id="{66CCFB53-5B73-80B1-98BE-47F2D85C4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57" y="637012"/>
            <a:ext cx="6373018" cy="4373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260425" y="78300"/>
            <a:ext cx="74337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highlight>
                  <a:schemeClr val="dk2"/>
                </a:highlight>
              </a:rPr>
              <a:t>Step 2</a:t>
            </a:r>
            <a:r>
              <a:rPr lang="en" sz="1600"/>
              <a:t>- </a:t>
            </a:r>
            <a:r>
              <a:rPr lang="en" sz="1600">
                <a:solidFill>
                  <a:srgbClr val="434343"/>
                </a:solidFill>
              </a:rPr>
              <a:t>Open the application by double clicking on the </a:t>
            </a:r>
            <a:r>
              <a:rPr lang="en" sz="1600" b="1">
                <a:solidFill>
                  <a:srgbClr val="434343"/>
                </a:solidFill>
              </a:rPr>
              <a:t>3D Slicer</a:t>
            </a:r>
            <a:r>
              <a:rPr lang="en" sz="1600">
                <a:solidFill>
                  <a:srgbClr val="434343"/>
                </a:solidFill>
              </a:rPr>
              <a:t> icon.</a:t>
            </a:r>
            <a:endParaRPr sz="1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l="378" b="1719"/>
          <a:stretch/>
        </p:blipFill>
        <p:spPr>
          <a:xfrm>
            <a:off x="1105275" y="637975"/>
            <a:ext cx="7112649" cy="42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264775" y="78300"/>
            <a:ext cx="82830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highlight>
                  <a:schemeClr val="dk2"/>
                </a:highlight>
              </a:rPr>
              <a:t>Step 3</a:t>
            </a:r>
            <a:r>
              <a:rPr lang="en" sz="1400"/>
              <a:t>- </a:t>
            </a:r>
            <a:r>
              <a:rPr lang="en" sz="1400">
                <a:solidFill>
                  <a:srgbClr val="434343"/>
                </a:solidFill>
              </a:rPr>
              <a:t>Click on the </a:t>
            </a:r>
            <a:r>
              <a:rPr lang="en" sz="1400" b="1">
                <a:solidFill>
                  <a:srgbClr val="434343"/>
                </a:solidFill>
              </a:rPr>
              <a:t>View icon</a:t>
            </a:r>
            <a:r>
              <a:rPr lang="en" sz="1400">
                <a:solidFill>
                  <a:srgbClr val="434343"/>
                </a:solidFill>
              </a:rPr>
              <a:t> (Green box) and choose the Extension manager in the dropdown menu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t="-290" b="3578"/>
          <a:stretch/>
        </p:blipFill>
        <p:spPr>
          <a:xfrm>
            <a:off x="956500" y="703500"/>
            <a:ext cx="7362175" cy="41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12375" y="2100"/>
            <a:ext cx="6673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highlight>
                  <a:schemeClr val="dk2"/>
                </a:highlight>
              </a:rPr>
              <a:t>Step 4</a:t>
            </a:r>
            <a:r>
              <a:rPr lang="en" sz="1600"/>
              <a:t>- </a:t>
            </a:r>
            <a:r>
              <a:rPr lang="en" sz="1400">
                <a:solidFill>
                  <a:srgbClr val="434343"/>
                </a:solidFill>
              </a:rPr>
              <a:t>Click on the </a:t>
            </a:r>
            <a:r>
              <a:rPr lang="en" sz="1400" b="1">
                <a:solidFill>
                  <a:srgbClr val="434343"/>
                </a:solidFill>
              </a:rPr>
              <a:t>Install Extensions</a:t>
            </a:r>
            <a:r>
              <a:rPr lang="en" sz="1400">
                <a:solidFill>
                  <a:srgbClr val="434343"/>
                </a:solidFill>
              </a:rPr>
              <a:t>(Greenbox)</a:t>
            </a:r>
            <a:endParaRPr sz="1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950" y="627300"/>
            <a:ext cx="7659825" cy="41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88575" y="78300"/>
            <a:ext cx="583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highlight>
                  <a:schemeClr val="dk2"/>
                </a:highlight>
              </a:rPr>
              <a:t>Step 5</a:t>
            </a:r>
            <a:r>
              <a:rPr lang="en" sz="1600" dirty="0"/>
              <a:t>- </a:t>
            </a:r>
            <a:r>
              <a:rPr lang="en" sz="1400" dirty="0">
                <a:solidFill>
                  <a:srgbClr val="434343"/>
                </a:solidFill>
              </a:rPr>
              <a:t>In the search bar type </a:t>
            </a:r>
            <a:r>
              <a:rPr lang="en" sz="1400" b="1" dirty="0">
                <a:solidFill>
                  <a:srgbClr val="434343"/>
                </a:solidFill>
              </a:rPr>
              <a:t>QuantitativeReporting</a:t>
            </a:r>
            <a:r>
              <a:rPr lang="en" sz="1400" dirty="0">
                <a:solidFill>
                  <a:srgbClr val="434343"/>
                </a:solidFill>
              </a:rPr>
              <a:t> and Install it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l="-2212" r="54532" b="47539"/>
          <a:stretch/>
        </p:blipFill>
        <p:spPr>
          <a:xfrm>
            <a:off x="619050" y="762275"/>
            <a:ext cx="6909675" cy="41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70100" y="67675"/>
            <a:ext cx="6301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highlight>
                  <a:schemeClr val="dk2"/>
                </a:highlight>
              </a:rPr>
              <a:t>Step 6</a:t>
            </a:r>
            <a:r>
              <a:rPr lang="en" sz="1600" dirty="0"/>
              <a:t>- </a:t>
            </a:r>
            <a:r>
              <a:rPr lang="en" sz="1400" dirty="0">
                <a:solidFill>
                  <a:srgbClr val="434343"/>
                </a:solidFill>
              </a:rPr>
              <a:t>In the search bar type </a:t>
            </a:r>
            <a:r>
              <a:rPr lang="en" sz="1400" b="1" dirty="0">
                <a:solidFill>
                  <a:srgbClr val="434343"/>
                </a:solidFill>
              </a:rPr>
              <a:t>SlicerRT</a:t>
            </a:r>
            <a:r>
              <a:rPr lang="en" sz="1400" dirty="0">
                <a:solidFill>
                  <a:srgbClr val="434343"/>
                </a:solidFill>
              </a:rPr>
              <a:t> and Install it.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l="1526"/>
          <a:stretch/>
        </p:blipFill>
        <p:spPr>
          <a:xfrm>
            <a:off x="1042713" y="633650"/>
            <a:ext cx="7058575" cy="42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93900" y="143875"/>
            <a:ext cx="8024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highlight>
                  <a:schemeClr val="dk2"/>
                </a:highlight>
              </a:rPr>
              <a:t>Step 7</a:t>
            </a:r>
            <a:r>
              <a:rPr lang="en" sz="1600"/>
              <a:t>- </a:t>
            </a:r>
            <a:r>
              <a:rPr lang="en" sz="1400">
                <a:solidFill>
                  <a:srgbClr val="434343"/>
                </a:solidFill>
              </a:rPr>
              <a:t>Click on the </a:t>
            </a:r>
            <a:r>
              <a:rPr lang="en" sz="1400" b="1">
                <a:solidFill>
                  <a:srgbClr val="434343"/>
                </a:solidFill>
              </a:rPr>
              <a:t>Dicom module</a:t>
            </a:r>
            <a:r>
              <a:rPr lang="en" sz="1400">
                <a:solidFill>
                  <a:srgbClr val="434343"/>
                </a:solidFill>
              </a:rPr>
              <a:t> (Red circle) and then click import DICOM files(greenbox).</a:t>
            </a:r>
            <a:endParaRPr sz="1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r="-1522" b="36334"/>
          <a:stretch/>
        </p:blipFill>
        <p:spPr>
          <a:xfrm>
            <a:off x="925800" y="845275"/>
            <a:ext cx="7292400" cy="3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93900" y="67675"/>
            <a:ext cx="91440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highlight>
                  <a:schemeClr val="dk2"/>
                </a:highlight>
              </a:rPr>
              <a:t>Step 8</a:t>
            </a:r>
            <a:r>
              <a:rPr lang="en" sz="1600"/>
              <a:t>- </a:t>
            </a:r>
            <a:r>
              <a:rPr lang="en" sz="1400">
                <a:solidFill>
                  <a:srgbClr val="434343"/>
                </a:solidFill>
              </a:rPr>
              <a:t>Choose the </a:t>
            </a:r>
            <a:r>
              <a:rPr lang="en" sz="1400" b="1">
                <a:solidFill>
                  <a:srgbClr val="434343"/>
                </a:solidFill>
              </a:rPr>
              <a:t>data folder</a:t>
            </a:r>
            <a:r>
              <a:rPr lang="en" sz="1400">
                <a:solidFill>
                  <a:srgbClr val="434343"/>
                </a:solidFill>
              </a:rPr>
              <a:t>(green box) and click on the </a:t>
            </a:r>
            <a:r>
              <a:rPr lang="en" sz="1400" b="1">
                <a:solidFill>
                  <a:srgbClr val="434343"/>
                </a:solidFill>
              </a:rPr>
              <a:t>import</a:t>
            </a:r>
            <a:r>
              <a:rPr lang="en" sz="1400">
                <a:solidFill>
                  <a:srgbClr val="434343"/>
                </a:solidFill>
              </a:rPr>
              <a:t> to add DICOM data into the slicer.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t="-1399"/>
          <a:stretch/>
        </p:blipFill>
        <p:spPr>
          <a:xfrm>
            <a:off x="878675" y="692875"/>
            <a:ext cx="7774450" cy="42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193900" y="143875"/>
            <a:ext cx="75603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highlight>
                  <a:schemeClr val="dk2"/>
                </a:highlight>
              </a:rPr>
              <a:t>Step 9</a:t>
            </a:r>
            <a:r>
              <a:rPr lang="en" sz="1600" dirty="0"/>
              <a:t>- T</a:t>
            </a:r>
            <a:r>
              <a:rPr lang="en" sz="1400" dirty="0">
                <a:solidFill>
                  <a:srgbClr val="434343"/>
                </a:solidFill>
              </a:rPr>
              <a:t>o view seg files click on the </a:t>
            </a:r>
            <a:r>
              <a:rPr lang="en" sz="1400" b="1" dirty="0">
                <a:solidFill>
                  <a:srgbClr val="434343"/>
                </a:solidFill>
              </a:rPr>
              <a:t>Dicom seg series </a:t>
            </a:r>
            <a:r>
              <a:rPr lang="en" sz="1400" dirty="0">
                <a:solidFill>
                  <a:srgbClr val="434343"/>
                </a:solidFill>
              </a:rPr>
              <a:t>(red box) and then click </a:t>
            </a:r>
            <a:r>
              <a:rPr lang="en" sz="1400" b="1" dirty="0">
                <a:solidFill>
                  <a:srgbClr val="434343"/>
                </a:solidFill>
              </a:rPr>
              <a:t>Load</a:t>
            </a:r>
            <a:r>
              <a:rPr lang="en" sz="1400" dirty="0">
                <a:solidFill>
                  <a:srgbClr val="434343"/>
                </a:solidFill>
              </a:rPr>
              <a:t>.</a:t>
            </a:r>
            <a:endParaRPr sz="1600"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50" y="723000"/>
            <a:ext cx="7926900" cy="41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227</Words>
  <Application>Microsoft Office PowerPoint</Application>
  <PresentationFormat>On-screen Show (16:9)</PresentationFormat>
  <Paragraphs>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Lato</vt:lpstr>
      <vt:lpstr>Raleway</vt:lpstr>
      <vt:lpstr>Arial</vt:lpstr>
      <vt:lpstr>Antonio template</vt:lpstr>
      <vt:lpstr>3D Slicer user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Slicer user guidelines</dc:title>
  <cp:lastModifiedBy>Kirby, Justin (NIH/NCI) [C]</cp:lastModifiedBy>
  <cp:revision>4</cp:revision>
  <dcterms:modified xsi:type="dcterms:W3CDTF">2022-12-13T18:32:02Z</dcterms:modified>
</cp:coreProperties>
</file>